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7" r:id="rId2"/>
    <p:sldId id="346" r:id="rId3"/>
    <p:sldId id="258" r:id="rId4"/>
    <p:sldId id="325" r:id="rId5"/>
    <p:sldId id="326" r:id="rId6"/>
    <p:sldId id="327" r:id="rId7"/>
    <p:sldId id="328" r:id="rId8"/>
    <p:sldId id="329" r:id="rId9"/>
    <p:sldId id="330" r:id="rId10"/>
    <p:sldId id="331" r:id="rId11"/>
    <p:sldId id="332" r:id="rId12"/>
    <p:sldId id="333" r:id="rId13"/>
    <p:sldId id="334" r:id="rId14"/>
    <p:sldId id="335" r:id="rId15"/>
    <p:sldId id="336" r:id="rId16"/>
    <p:sldId id="337"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90"/>
      </p:cViewPr>
      <p:guideLst>
        <p:guide orient="horz" pos="2160"/>
        <p:guide pos="287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___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___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___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___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rgbClr val="0000FF"/>
              </a:solidFill>
              <a:latin typeface="+mn-lt"/>
              <a:ea typeface="+mn-ea"/>
              <a:cs typeface="+mn-cs"/>
            </a:defRPr>
          </a:pPr>
          <a:endParaRPr lang="zh-CN"/>
        </a:p>
      </c:txPr>
    </c:title>
    <c:autoTitleDeleted val="0"/>
    <c:plotArea>
      <c:layout/>
      <c:barChart>
        <c:barDir val="col"/>
        <c:grouping val="clustered"/>
        <c:varyColors val="0"/>
        <c:ser>
          <c:idx val="0"/>
          <c:order val="0"/>
          <c:tx>
            <c:strRef>
              <c:f>通行!$D$23</c:f>
              <c:strCache>
                <c:ptCount val="1"/>
                <c:pt idx="0">
                  <c:v>大豆产量（万吨）</c:v>
                </c:pt>
              </c:strCache>
            </c:strRef>
          </c:tx>
          <c:spPr>
            <a:solidFill>
              <a:srgbClr val="FFC000"/>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800" b="1" i="0" u="none" strike="noStrike" kern="1200" baseline="0">
                    <a:solidFill>
                      <a:srgbClr val="0000FF"/>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通行!$D$24:$D$34</c:f>
              <c:numCache>
                <c:formatCode>General</c:formatCode>
                <c:ptCount val="11"/>
                <c:pt idx="0">
                  <c:v>1076</c:v>
                </c:pt>
                <c:pt idx="1">
                  <c:v>1191</c:v>
                </c:pt>
                <c:pt idx="2">
                  <c:v>1219.1199999999999</c:v>
                </c:pt>
                <c:pt idx="3" formatCode="0.00">
                  <c:v>1196.45</c:v>
                </c:pt>
                <c:pt idx="4">
                  <c:v>1301.0899999999999</c:v>
                </c:pt>
                <c:pt idx="5">
                  <c:v>1448.53</c:v>
                </c:pt>
                <c:pt idx="6">
                  <c:v>1508.33</c:v>
                </c:pt>
                <c:pt idx="7">
                  <c:v>1498.15</c:v>
                </c:pt>
                <c:pt idx="8">
                  <c:v>1554.16</c:v>
                </c:pt>
                <c:pt idx="9">
                  <c:v>1272.5</c:v>
                </c:pt>
                <c:pt idx="10">
                  <c:v>1508.18</c:v>
                </c:pt>
              </c:numCache>
            </c:numRef>
          </c:val>
        </c:ser>
        <c:dLbls>
          <c:showLegendKey val="1"/>
          <c:showVal val="1"/>
          <c:showCatName val="1"/>
          <c:showSerName val="1"/>
          <c:showPercent val="1"/>
          <c:showBubbleSize val="1"/>
        </c:dLbls>
        <c:gapWidth val="150"/>
        <c:axId val="264120960"/>
        <c:axId val="264123904"/>
      </c:barChart>
      <c:catAx>
        <c:axId val="264120960"/>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4123904"/>
        <c:crosses val="autoZero"/>
        <c:auto val="1"/>
        <c:lblAlgn val="ctr"/>
        <c:lblOffset val="100"/>
        <c:noMultiLvlLbl val="0"/>
      </c:catAx>
      <c:valAx>
        <c:axId val="264123904"/>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4120960"/>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barChart>
        <c:barDir val="col"/>
        <c:grouping val="clustered"/>
        <c:varyColors val="0"/>
        <c:ser>
          <c:idx val="0"/>
          <c:order val="0"/>
          <c:tx>
            <c:strRef>
              <c:f>通行!$M$23</c:f>
              <c:strCache>
                <c:ptCount val="1"/>
                <c:pt idx="0">
                  <c:v>小麦播种面价（千公顷）</c:v>
                </c:pt>
              </c:strCache>
            </c:strRef>
          </c:tx>
          <c:spPr>
            <a:solidFill>
              <a:srgbClr val="0000FF"/>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800" b="1" i="0" u="none" strike="noStrike" kern="1200" baseline="0">
                    <a:solidFill>
                      <a:srgbClr val="FF0000"/>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通行!$M$24:$M$34</c:f>
              <c:numCache>
                <c:formatCode>0.00</c:formatCode>
                <c:ptCount val="11"/>
                <c:pt idx="0" formatCode="General">
                  <c:v>24186.5</c:v>
                </c:pt>
                <c:pt idx="1">
                  <c:v>24141.3</c:v>
                </c:pt>
                <c:pt idx="2" formatCode="General">
                  <c:v>24069.42</c:v>
                </c:pt>
                <c:pt idx="3" formatCode="General">
                  <c:v>24117.26</c:v>
                </c:pt>
                <c:pt idx="4" formatCode="General">
                  <c:v>24268.26</c:v>
                </c:pt>
                <c:pt idx="5" formatCode="General">
                  <c:v>24270.38</c:v>
                </c:pt>
                <c:pt idx="6" formatCode="General">
                  <c:v>24256.53</c:v>
                </c:pt>
                <c:pt idx="7" formatCode="General">
                  <c:v>24290.76</c:v>
                </c:pt>
                <c:pt idx="8" formatCode="General">
                  <c:v>23617.18</c:v>
                </c:pt>
                <c:pt idx="9" formatCode="General">
                  <c:v>23720.62</c:v>
                </c:pt>
                <c:pt idx="10">
                  <c:v>23613</c:v>
                </c:pt>
              </c:numCache>
            </c:numRef>
          </c:val>
        </c:ser>
        <c:dLbls>
          <c:showLegendKey val="1"/>
          <c:showVal val="1"/>
          <c:showCatName val="1"/>
          <c:showSerName val="1"/>
          <c:showPercent val="1"/>
          <c:showBubbleSize val="1"/>
        </c:dLbls>
        <c:gapWidth val="150"/>
        <c:axId val="290177408"/>
        <c:axId val="290180096"/>
      </c:barChart>
      <c:catAx>
        <c:axId val="290177408"/>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90180096"/>
        <c:crosses val="autoZero"/>
        <c:auto val="1"/>
        <c:lblAlgn val="ctr"/>
        <c:lblOffset val="100"/>
        <c:noMultiLvlLbl val="0"/>
      </c:catAx>
      <c:valAx>
        <c:axId val="290180096"/>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90177408"/>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manualLayout>
          <c:layoutTarget val="inner"/>
          <c:xMode val="edge"/>
          <c:yMode val="edge"/>
          <c:x val="7.2182852143482107E-2"/>
          <c:y val="0.22454870224555301"/>
          <c:w val="0.88337270341207397"/>
          <c:h val="0.59744130941965601"/>
        </c:manualLayout>
      </c:layout>
      <c:barChart>
        <c:barDir val="col"/>
        <c:grouping val="clustered"/>
        <c:varyColors val="0"/>
        <c:ser>
          <c:idx val="0"/>
          <c:order val="0"/>
          <c:tx>
            <c:strRef>
              <c:f>通行!$I$23</c:f>
              <c:strCache>
                <c:ptCount val="1"/>
                <c:pt idx="0">
                  <c:v>小麦进口（万吨）</c:v>
                </c:pt>
              </c:strCache>
            </c:strRef>
          </c:tx>
          <c:spPr>
            <a:solidFill>
              <a:srgbClr val="00B050"/>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1000" b="0" i="0" u="none" strike="noStrike" kern="1200" baseline="0">
                    <a:solidFill>
                      <a:srgbClr val="FF0000"/>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通行!$I$24:$I$34</c:f>
              <c:numCache>
                <c:formatCode>General</c:formatCode>
                <c:ptCount val="11"/>
                <c:pt idx="0">
                  <c:v>315</c:v>
                </c:pt>
                <c:pt idx="1">
                  <c:v>301</c:v>
                </c:pt>
                <c:pt idx="2">
                  <c:v>300</c:v>
                </c:pt>
                <c:pt idx="3">
                  <c:v>553.51</c:v>
                </c:pt>
                <c:pt idx="4">
                  <c:v>370.1</c:v>
                </c:pt>
                <c:pt idx="5">
                  <c:v>125.81</c:v>
                </c:pt>
                <c:pt idx="6">
                  <c:v>123.07</c:v>
                </c:pt>
                <c:pt idx="7">
                  <c:v>90</c:v>
                </c:pt>
                <c:pt idx="8">
                  <c:v>4.3099999999999996</c:v>
                </c:pt>
                <c:pt idx="9">
                  <c:v>10</c:v>
                </c:pt>
                <c:pt idx="10">
                  <c:v>61</c:v>
                </c:pt>
              </c:numCache>
            </c:numRef>
          </c:val>
        </c:ser>
        <c:dLbls>
          <c:showLegendKey val="1"/>
          <c:showVal val="1"/>
          <c:showCatName val="1"/>
          <c:showSerName val="1"/>
          <c:showPercent val="1"/>
          <c:showBubbleSize val="1"/>
        </c:dLbls>
        <c:gapWidth val="150"/>
        <c:axId val="290688384"/>
        <c:axId val="290707712"/>
      </c:barChart>
      <c:catAx>
        <c:axId val="290688384"/>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900" b="0" i="0" u="none" strike="noStrike" kern="1200" baseline="0">
                <a:solidFill>
                  <a:srgbClr val="0000FF"/>
                </a:solidFill>
                <a:latin typeface="+mn-lt"/>
                <a:ea typeface="+mn-ea"/>
                <a:cs typeface="+mn-cs"/>
              </a:defRPr>
            </a:pPr>
            <a:endParaRPr lang="zh-CN"/>
          </a:p>
        </c:txPr>
        <c:crossAx val="290707712"/>
        <c:crosses val="autoZero"/>
        <c:auto val="1"/>
        <c:lblAlgn val="ctr"/>
        <c:lblOffset val="100"/>
        <c:noMultiLvlLbl val="0"/>
      </c:catAx>
      <c:valAx>
        <c:axId val="290707712"/>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90688384"/>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barChart>
        <c:barDir val="col"/>
        <c:grouping val="clustered"/>
        <c:varyColors val="0"/>
        <c:ser>
          <c:idx val="0"/>
          <c:order val="0"/>
          <c:tx>
            <c:strRef>
              <c:f>通行!$C$23</c:f>
              <c:strCache>
                <c:ptCount val="1"/>
                <c:pt idx="0">
                  <c:v>粮食产量（万吨）</c:v>
                </c:pt>
              </c:strCache>
            </c:strRef>
          </c:tx>
          <c:spPr>
            <a:solidFill>
              <a:srgbClr val="FFC000"/>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800" b="1" i="0" u="none" strike="noStrike" kern="1200" baseline="0">
                    <a:solidFill>
                      <a:srgbClr val="FF0000"/>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通行!$C$24:$C$34</c:f>
              <c:numCache>
                <c:formatCode>General</c:formatCode>
                <c:ptCount val="11"/>
                <c:pt idx="0">
                  <c:v>61623.9</c:v>
                </c:pt>
                <c:pt idx="1">
                  <c:v>62143.5</c:v>
                </c:pt>
                <c:pt idx="2">
                  <c:v>60702.61</c:v>
                </c:pt>
                <c:pt idx="3">
                  <c:v>60193.84</c:v>
                </c:pt>
                <c:pt idx="4">
                  <c:v>58957.97</c:v>
                </c:pt>
                <c:pt idx="5">
                  <c:v>57120.85</c:v>
                </c:pt>
                <c:pt idx="6">
                  <c:v>54647.71</c:v>
                </c:pt>
                <c:pt idx="7">
                  <c:v>53082.080000000002</c:v>
                </c:pt>
                <c:pt idx="8">
                  <c:v>52870.92</c:v>
                </c:pt>
                <c:pt idx="9">
                  <c:v>50160.28</c:v>
                </c:pt>
                <c:pt idx="10">
                  <c:v>49804.23</c:v>
                </c:pt>
              </c:numCache>
            </c:numRef>
          </c:val>
        </c:ser>
        <c:dLbls>
          <c:showLegendKey val="1"/>
          <c:showVal val="1"/>
          <c:showCatName val="1"/>
          <c:showSerName val="1"/>
          <c:showPercent val="1"/>
          <c:showBubbleSize val="1"/>
        </c:dLbls>
        <c:gapWidth val="150"/>
        <c:axId val="290515200"/>
        <c:axId val="290518144"/>
      </c:barChart>
      <c:catAx>
        <c:axId val="290515200"/>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90518144"/>
        <c:crosses val="autoZero"/>
        <c:auto val="1"/>
        <c:lblAlgn val="ctr"/>
        <c:lblOffset val="100"/>
        <c:noMultiLvlLbl val="0"/>
      </c:catAx>
      <c:valAx>
        <c:axId val="290518144"/>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800" b="0" i="0" u="none" strike="noStrike" kern="1200" baseline="0">
                <a:solidFill>
                  <a:srgbClr val="0000FF"/>
                </a:solidFill>
                <a:latin typeface="+mn-lt"/>
                <a:ea typeface="+mn-ea"/>
                <a:cs typeface="+mn-cs"/>
              </a:defRPr>
            </a:pPr>
            <a:endParaRPr lang="zh-CN"/>
          </a:p>
        </c:txPr>
        <c:crossAx val="290515200"/>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barChart>
        <c:barDir val="col"/>
        <c:grouping val="clustered"/>
        <c:varyColors val="0"/>
        <c:ser>
          <c:idx val="0"/>
          <c:order val="0"/>
          <c:tx>
            <c:strRef>
              <c:f>通行!$J$23</c:f>
              <c:strCache>
                <c:ptCount val="1"/>
                <c:pt idx="0">
                  <c:v>粮食播种面价（千公顷）</c:v>
                </c:pt>
              </c:strCache>
            </c:strRef>
          </c:tx>
          <c:spPr>
            <a:solidFill>
              <a:srgbClr val="00B050"/>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800" b="1" i="0" u="none" strike="noStrike" kern="1200" baseline="0">
                    <a:solidFill>
                      <a:srgbClr val="0000FF"/>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通行!$J$24:$J$34</c:f>
              <c:numCache>
                <c:formatCode>General</c:formatCode>
                <c:ptCount val="11"/>
                <c:pt idx="0">
                  <c:v>113028.2</c:v>
                </c:pt>
                <c:pt idx="1">
                  <c:v>113340.5</c:v>
                </c:pt>
                <c:pt idx="2">
                  <c:v>112722.58</c:v>
                </c:pt>
                <c:pt idx="3">
                  <c:v>111955.56</c:v>
                </c:pt>
                <c:pt idx="4">
                  <c:v>111204.59</c:v>
                </c:pt>
                <c:pt idx="5">
                  <c:v>110573.02</c:v>
                </c:pt>
                <c:pt idx="6">
                  <c:v>109876.09</c:v>
                </c:pt>
                <c:pt idx="7">
                  <c:v>108985.75</c:v>
                </c:pt>
                <c:pt idx="8">
                  <c:v>106792.65</c:v>
                </c:pt>
                <c:pt idx="9">
                  <c:v>105638.36</c:v>
                </c:pt>
                <c:pt idx="10" formatCode="0.00">
                  <c:v>104958</c:v>
                </c:pt>
              </c:numCache>
            </c:numRef>
          </c:val>
        </c:ser>
        <c:dLbls>
          <c:showLegendKey val="1"/>
          <c:showVal val="1"/>
          <c:showCatName val="1"/>
          <c:showSerName val="1"/>
          <c:showPercent val="1"/>
          <c:showBubbleSize val="1"/>
        </c:dLbls>
        <c:gapWidth val="150"/>
        <c:axId val="290641792"/>
        <c:axId val="291050240"/>
      </c:barChart>
      <c:catAx>
        <c:axId val="290641792"/>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91050240"/>
        <c:crosses val="autoZero"/>
        <c:auto val="1"/>
        <c:lblAlgn val="ctr"/>
        <c:lblOffset val="100"/>
        <c:noMultiLvlLbl val="0"/>
      </c:catAx>
      <c:valAx>
        <c:axId val="291050240"/>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90641792"/>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barChart>
        <c:barDir val="col"/>
        <c:grouping val="clustered"/>
        <c:varyColors val="0"/>
        <c:ser>
          <c:idx val="0"/>
          <c:order val="0"/>
          <c:tx>
            <c:strRef>
              <c:f>通行!$K$23</c:f>
              <c:strCache>
                <c:ptCount val="1"/>
                <c:pt idx="0">
                  <c:v>大豆播种面价（千公顷）</c:v>
                </c:pt>
              </c:strCache>
            </c:strRef>
          </c:tx>
          <c:spPr>
            <a:solidFill>
              <a:srgbClr val="0000FF"/>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800" b="1" i="0" u="none" strike="noStrike" kern="1200" baseline="0">
                    <a:solidFill>
                      <a:srgbClr val="FF0000"/>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通行!$K$24:$K$34</c:f>
              <c:numCache>
                <c:formatCode>General</c:formatCode>
                <c:ptCount val="11"/>
                <c:pt idx="0">
                  <c:v>6590</c:v>
                </c:pt>
                <c:pt idx="1">
                  <c:v>6380</c:v>
                </c:pt>
                <c:pt idx="2">
                  <c:v>9178.84</c:v>
                </c:pt>
                <c:pt idx="3">
                  <c:v>9223.65</c:v>
                </c:pt>
                <c:pt idx="4">
                  <c:v>9709.4499999999898</c:v>
                </c:pt>
                <c:pt idx="5">
                  <c:v>10651.37</c:v>
                </c:pt>
                <c:pt idx="6">
                  <c:v>11275.73</c:v>
                </c:pt>
                <c:pt idx="7">
                  <c:v>11948.82</c:v>
                </c:pt>
                <c:pt idx="8">
                  <c:v>12118.03</c:v>
                </c:pt>
                <c:pt idx="9">
                  <c:v>11779.54</c:v>
                </c:pt>
                <c:pt idx="10">
                  <c:v>12149.4</c:v>
                </c:pt>
              </c:numCache>
            </c:numRef>
          </c:val>
        </c:ser>
        <c:dLbls>
          <c:showLegendKey val="1"/>
          <c:showVal val="1"/>
          <c:showCatName val="1"/>
          <c:showSerName val="1"/>
          <c:showPercent val="1"/>
          <c:showBubbleSize val="1"/>
        </c:dLbls>
        <c:gapWidth val="150"/>
        <c:axId val="264071040"/>
        <c:axId val="264082176"/>
      </c:barChart>
      <c:catAx>
        <c:axId val="264071040"/>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4082176"/>
        <c:crosses val="autoZero"/>
        <c:auto val="1"/>
        <c:lblAlgn val="ctr"/>
        <c:lblOffset val="100"/>
        <c:noMultiLvlLbl val="0"/>
      </c:catAx>
      <c:valAx>
        <c:axId val="264082176"/>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4071040"/>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rgbClr val="FF0000"/>
              </a:solidFill>
              <a:latin typeface="+mn-lt"/>
              <a:ea typeface="+mn-ea"/>
              <a:cs typeface="+mn-cs"/>
            </a:defRPr>
          </a:pPr>
          <a:endParaRPr lang="zh-CN"/>
        </a:p>
      </c:txPr>
    </c:title>
    <c:autoTitleDeleted val="0"/>
    <c:plotArea>
      <c:layout>
        <c:manualLayout>
          <c:layoutTarget val="inner"/>
          <c:xMode val="edge"/>
          <c:yMode val="edge"/>
          <c:x val="0.113939413823272"/>
          <c:y val="0.22454870224555301"/>
          <c:w val="0.86928937007874096"/>
          <c:h val="0.59744130941965601"/>
        </c:manualLayout>
      </c:layout>
      <c:barChart>
        <c:barDir val="col"/>
        <c:grouping val="clustered"/>
        <c:varyColors val="0"/>
        <c:ser>
          <c:idx val="0"/>
          <c:order val="0"/>
          <c:tx>
            <c:strRef>
              <c:f>通行!$G$23</c:f>
              <c:strCache>
                <c:ptCount val="1"/>
                <c:pt idx="0">
                  <c:v>大豆进口（万吨）</c:v>
                </c:pt>
              </c:strCache>
            </c:strRef>
          </c:tx>
          <c:spPr>
            <a:solidFill>
              <a:srgbClr val="00B050"/>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800" b="1" i="0" u="none" strike="noStrike" kern="1200" baseline="0">
                    <a:solidFill>
                      <a:srgbClr val="FF0000"/>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通行!$G$24:$G$34</c:f>
              <c:numCache>
                <c:formatCode>General</c:formatCode>
                <c:ptCount val="11"/>
                <c:pt idx="0">
                  <c:v>7424</c:v>
                </c:pt>
                <c:pt idx="1">
                  <c:v>8169</c:v>
                </c:pt>
                <c:pt idx="2">
                  <c:v>7140.31</c:v>
                </c:pt>
                <c:pt idx="3">
                  <c:v>6338</c:v>
                </c:pt>
                <c:pt idx="4">
                  <c:v>5838</c:v>
                </c:pt>
                <c:pt idx="5">
                  <c:v>5264</c:v>
                </c:pt>
                <c:pt idx="6">
                  <c:v>5480</c:v>
                </c:pt>
                <c:pt idx="7">
                  <c:v>4255</c:v>
                </c:pt>
                <c:pt idx="8">
                  <c:v>3744</c:v>
                </c:pt>
                <c:pt idx="9">
                  <c:v>3082</c:v>
                </c:pt>
                <c:pt idx="10">
                  <c:v>2824</c:v>
                </c:pt>
              </c:numCache>
            </c:numRef>
          </c:val>
        </c:ser>
        <c:dLbls>
          <c:showLegendKey val="1"/>
          <c:showVal val="1"/>
          <c:showCatName val="1"/>
          <c:showSerName val="1"/>
          <c:showPercent val="1"/>
          <c:showBubbleSize val="1"/>
        </c:dLbls>
        <c:gapWidth val="150"/>
        <c:axId val="263885952"/>
        <c:axId val="263888896"/>
      </c:barChart>
      <c:catAx>
        <c:axId val="263885952"/>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3888896"/>
        <c:crosses val="autoZero"/>
        <c:auto val="1"/>
        <c:lblAlgn val="ctr"/>
        <c:lblOffset val="100"/>
        <c:noMultiLvlLbl val="0"/>
      </c:catAx>
      <c:valAx>
        <c:axId val="263888896"/>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3885952"/>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barChart>
        <c:barDir val="col"/>
        <c:grouping val="clustered"/>
        <c:varyColors val="0"/>
        <c:ser>
          <c:idx val="0"/>
          <c:order val="0"/>
          <c:tx>
            <c:strRef>
              <c:f>豆粕价格!$O$2</c:f>
              <c:strCache>
                <c:ptCount val="1"/>
                <c:pt idx="0">
                  <c:v>豆粕年平均价格(kg/元)</c:v>
                </c:pt>
              </c:strCache>
            </c:strRef>
          </c:tx>
          <c:spPr>
            <a:solidFill>
              <a:srgbClr val="00B0F0"/>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800" b="1" i="0" u="none" strike="noStrike" kern="1200" baseline="0">
                    <a:solidFill>
                      <a:srgbClr val="0000FF"/>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豆粕价格!$A$3:$A$13</c:f>
              <c:strCache>
                <c:ptCount val="11"/>
                <c:pt idx="0">
                  <c:v>2006年</c:v>
                </c:pt>
                <c:pt idx="1">
                  <c:v>2007年</c:v>
                </c:pt>
                <c:pt idx="2">
                  <c:v>2008年</c:v>
                </c:pt>
                <c:pt idx="3">
                  <c:v>2009年</c:v>
                </c:pt>
                <c:pt idx="4">
                  <c:v>2010年</c:v>
                </c:pt>
                <c:pt idx="5">
                  <c:v>2011年</c:v>
                </c:pt>
                <c:pt idx="6">
                  <c:v>2012年</c:v>
                </c:pt>
                <c:pt idx="7">
                  <c:v>2013年</c:v>
                </c:pt>
                <c:pt idx="8">
                  <c:v>2014年</c:v>
                </c:pt>
                <c:pt idx="9">
                  <c:v>2015年</c:v>
                </c:pt>
                <c:pt idx="10">
                  <c:v>2016年</c:v>
                </c:pt>
              </c:strCache>
            </c:strRef>
          </c:cat>
          <c:val>
            <c:numRef>
              <c:f>豆粕价格!$O$3:$O$13</c:f>
              <c:numCache>
                <c:formatCode>0.00_ </c:formatCode>
                <c:ptCount val="11"/>
                <c:pt idx="0">
                  <c:v>2.3331481692815701</c:v>
                </c:pt>
                <c:pt idx="1">
                  <c:v>2.8675000000000002</c:v>
                </c:pt>
                <c:pt idx="2">
                  <c:v>3.9508333333333301</c:v>
                </c:pt>
                <c:pt idx="3">
                  <c:v>3.48416666666667</c:v>
                </c:pt>
                <c:pt idx="4">
                  <c:v>3.3316889123661801</c:v>
                </c:pt>
                <c:pt idx="5">
                  <c:v>3.32130669561186</c:v>
                </c:pt>
                <c:pt idx="6">
                  <c:v>3.7724120133965102</c:v>
                </c:pt>
                <c:pt idx="7">
                  <c:v>4.22622256261982</c:v>
                </c:pt>
                <c:pt idx="8">
                  <c:v>3.8571926611229399</c:v>
                </c:pt>
                <c:pt idx="9" formatCode="0.00">
                  <c:v>2.9969689027696802</c:v>
                </c:pt>
                <c:pt idx="10" formatCode="0.00">
                  <c:v>2.8283017676767699</c:v>
                </c:pt>
              </c:numCache>
            </c:numRef>
          </c:val>
        </c:ser>
        <c:dLbls>
          <c:showLegendKey val="1"/>
          <c:showVal val="1"/>
          <c:showCatName val="1"/>
          <c:showSerName val="1"/>
          <c:showPercent val="1"/>
          <c:showBubbleSize val="1"/>
        </c:dLbls>
        <c:gapWidth val="150"/>
        <c:axId val="266027008"/>
        <c:axId val="266029696"/>
      </c:barChart>
      <c:catAx>
        <c:axId val="266027008"/>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6029696"/>
        <c:crosses val="autoZero"/>
        <c:auto val="1"/>
        <c:lblAlgn val="ctr"/>
        <c:lblOffset val="100"/>
        <c:noMultiLvlLbl val="0"/>
      </c:catAx>
      <c:valAx>
        <c:axId val="266029696"/>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0.00_ "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6027008"/>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manualLayout>
          <c:layoutTarget val="inner"/>
          <c:xMode val="edge"/>
          <c:yMode val="edge"/>
          <c:x val="0.139238407699038"/>
          <c:y val="0.22454870224555301"/>
          <c:w val="0.85520603674540696"/>
          <c:h val="0.59744130941965601"/>
        </c:manualLayout>
      </c:layout>
      <c:barChart>
        <c:barDir val="col"/>
        <c:grouping val="clustered"/>
        <c:varyColors val="0"/>
        <c:ser>
          <c:idx val="0"/>
          <c:order val="0"/>
          <c:tx>
            <c:strRef>
              <c:f>通行!$E$23</c:f>
              <c:strCache>
                <c:ptCount val="1"/>
                <c:pt idx="0">
                  <c:v>玉米产量（万吨）</c:v>
                </c:pt>
              </c:strCache>
            </c:strRef>
          </c:tx>
          <c:spPr>
            <a:solidFill>
              <a:srgbClr val="FFC000"/>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800" b="1" i="0" u="none" strike="noStrike" kern="1200" baseline="0">
                    <a:solidFill>
                      <a:srgbClr val="FF0000"/>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通行!$E$24:$E$34</c:f>
              <c:numCache>
                <c:formatCode>General</c:formatCode>
                <c:ptCount val="11"/>
                <c:pt idx="0">
                  <c:v>21955.4</c:v>
                </c:pt>
                <c:pt idx="1">
                  <c:v>22458</c:v>
                </c:pt>
                <c:pt idx="2">
                  <c:v>21564.63</c:v>
                </c:pt>
                <c:pt idx="3">
                  <c:v>21848.9</c:v>
                </c:pt>
                <c:pt idx="4">
                  <c:v>20561.41</c:v>
                </c:pt>
                <c:pt idx="5">
                  <c:v>19278.11</c:v>
                </c:pt>
                <c:pt idx="6">
                  <c:v>17724.509999999998</c:v>
                </c:pt>
                <c:pt idx="7">
                  <c:v>16397.36</c:v>
                </c:pt>
                <c:pt idx="8">
                  <c:v>16591.400000000001</c:v>
                </c:pt>
                <c:pt idx="9">
                  <c:v>15230.05</c:v>
                </c:pt>
                <c:pt idx="10">
                  <c:v>15160.3</c:v>
                </c:pt>
              </c:numCache>
            </c:numRef>
          </c:val>
        </c:ser>
        <c:dLbls>
          <c:showLegendKey val="1"/>
          <c:showVal val="1"/>
          <c:showCatName val="1"/>
          <c:showSerName val="1"/>
          <c:showPercent val="1"/>
          <c:showBubbleSize val="1"/>
        </c:dLbls>
        <c:gapWidth val="150"/>
        <c:axId val="264338048"/>
        <c:axId val="266544640"/>
      </c:barChart>
      <c:catAx>
        <c:axId val="264338048"/>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6544640"/>
        <c:crosses val="autoZero"/>
        <c:auto val="1"/>
        <c:lblAlgn val="ctr"/>
        <c:lblOffset val="100"/>
        <c:noMultiLvlLbl val="0"/>
      </c:catAx>
      <c:valAx>
        <c:axId val="266544640"/>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4338048"/>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barChart>
        <c:barDir val="col"/>
        <c:grouping val="clustered"/>
        <c:varyColors val="0"/>
        <c:ser>
          <c:idx val="0"/>
          <c:order val="0"/>
          <c:tx>
            <c:strRef>
              <c:f>通行!$L$23</c:f>
              <c:strCache>
                <c:ptCount val="1"/>
                <c:pt idx="0">
                  <c:v>玉米播种面价（千公顷）</c:v>
                </c:pt>
              </c:strCache>
            </c:strRef>
          </c:tx>
          <c:spPr>
            <a:solidFill>
              <a:srgbClr val="0000FF"/>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800" b="1" i="0" u="none" strike="noStrike" kern="1200" baseline="0">
                    <a:solidFill>
                      <a:srgbClr val="FF0000"/>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通行!$L$24:$L$34</c:f>
              <c:numCache>
                <c:formatCode>General</c:formatCode>
                <c:ptCount val="11"/>
                <c:pt idx="0">
                  <c:v>36759.699999999997</c:v>
                </c:pt>
                <c:pt idx="1">
                  <c:v>38116.6</c:v>
                </c:pt>
                <c:pt idx="2">
                  <c:v>37123.39</c:v>
                </c:pt>
                <c:pt idx="3">
                  <c:v>36318.400000000001</c:v>
                </c:pt>
                <c:pt idx="4">
                  <c:v>35029.82</c:v>
                </c:pt>
                <c:pt idx="5">
                  <c:v>33541.67</c:v>
                </c:pt>
                <c:pt idx="6">
                  <c:v>32500.12</c:v>
                </c:pt>
                <c:pt idx="7">
                  <c:v>31182.639999999999</c:v>
                </c:pt>
                <c:pt idx="8">
                  <c:v>29863.71</c:v>
                </c:pt>
                <c:pt idx="9">
                  <c:v>29477.51</c:v>
                </c:pt>
                <c:pt idx="10">
                  <c:v>28462.98</c:v>
                </c:pt>
              </c:numCache>
            </c:numRef>
          </c:val>
        </c:ser>
        <c:dLbls>
          <c:showLegendKey val="1"/>
          <c:showVal val="1"/>
          <c:showCatName val="1"/>
          <c:showSerName val="1"/>
          <c:showPercent val="1"/>
          <c:showBubbleSize val="1"/>
        </c:dLbls>
        <c:gapWidth val="150"/>
        <c:axId val="266290688"/>
        <c:axId val="266556928"/>
      </c:barChart>
      <c:catAx>
        <c:axId val="266290688"/>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6556928"/>
        <c:crosses val="autoZero"/>
        <c:auto val="1"/>
        <c:lblAlgn val="ctr"/>
        <c:lblOffset val="100"/>
        <c:noMultiLvlLbl val="0"/>
      </c:catAx>
      <c:valAx>
        <c:axId val="266556928"/>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6290688"/>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barChart>
        <c:barDir val="col"/>
        <c:grouping val="clustered"/>
        <c:varyColors val="0"/>
        <c:ser>
          <c:idx val="0"/>
          <c:order val="0"/>
          <c:tx>
            <c:strRef>
              <c:f>通行!$H$23</c:f>
              <c:strCache>
                <c:ptCount val="1"/>
                <c:pt idx="0">
                  <c:v>玉米进口（万吨)</c:v>
                </c:pt>
              </c:strCache>
            </c:strRef>
          </c:tx>
          <c:spPr>
            <a:solidFill>
              <a:srgbClr val="00B050"/>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1000" b="1" i="0" u="none" strike="noStrike" kern="1200" baseline="0">
                    <a:solidFill>
                      <a:srgbClr val="0000FF"/>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通行!$H$24:$H$34</c:f>
              <c:numCache>
                <c:formatCode>General</c:formatCode>
                <c:ptCount val="11"/>
                <c:pt idx="0">
                  <c:v>303</c:v>
                </c:pt>
                <c:pt idx="1">
                  <c:v>459.95</c:v>
                </c:pt>
                <c:pt idx="2">
                  <c:v>260</c:v>
                </c:pt>
                <c:pt idx="3">
                  <c:v>500</c:v>
                </c:pt>
                <c:pt idx="4">
                  <c:v>2000</c:v>
                </c:pt>
                <c:pt idx="5">
                  <c:v>5231</c:v>
                </c:pt>
                <c:pt idx="6">
                  <c:v>579</c:v>
                </c:pt>
                <c:pt idx="7">
                  <c:v>1296</c:v>
                </c:pt>
                <c:pt idx="8">
                  <c:v>47</c:v>
                </c:pt>
                <c:pt idx="9">
                  <c:v>41</c:v>
                </c:pt>
                <c:pt idx="10">
                  <c:v>16</c:v>
                </c:pt>
              </c:numCache>
            </c:numRef>
          </c:val>
        </c:ser>
        <c:dLbls>
          <c:showLegendKey val="1"/>
          <c:showVal val="1"/>
          <c:showCatName val="1"/>
          <c:showSerName val="1"/>
          <c:showPercent val="1"/>
          <c:showBubbleSize val="1"/>
        </c:dLbls>
        <c:gapWidth val="150"/>
        <c:axId val="267052928"/>
        <c:axId val="267167232"/>
      </c:barChart>
      <c:catAx>
        <c:axId val="267052928"/>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7167232"/>
        <c:crosses val="autoZero"/>
        <c:auto val="1"/>
        <c:lblAlgn val="ctr"/>
        <c:lblOffset val="100"/>
        <c:noMultiLvlLbl val="0"/>
      </c:catAx>
      <c:valAx>
        <c:axId val="267167232"/>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67052928"/>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barChart>
        <c:barDir val="col"/>
        <c:grouping val="clustered"/>
        <c:varyColors val="0"/>
        <c:ser>
          <c:idx val="0"/>
          <c:order val="0"/>
          <c:tx>
            <c:strRef>
              <c:f>玉米价格!$O$2</c:f>
              <c:strCache>
                <c:ptCount val="1"/>
                <c:pt idx="0">
                  <c:v>玉米年平均价格(kg/元)</c:v>
                </c:pt>
              </c:strCache>
            </c:strRef>
          </c:tx>
          <c:spPr>
            <a:solidFill>
              <a:srgbClr val="00B0F0"/>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1000" b="1" i="0" u="none" strike="noStrike" kern="1200" baseline="0">
                    <a:solidFill>
                      <a:srgbClr val="0000FF"/>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玉米价格!$A$3:$A$13</c:f>
              <c:strCache>
                <c:ptCount val="11"/>
                <c:pt idx="0">
                  <c:v>2006年</c:v>
                </c:pt>
                <c:pt idx="1">
                  <c:v>2007年</c:v>
                </c:pt>
                <c:pt idx="2">
                  <c:v>2008年</c:v>
                </c:pt>
                <c:pt idx="3">
                  <c:v>2009年</c:v>
                </c:pt>
                <c:pt idx="4">
                  <c:v>2010年</c:v>
                </c:pt>
                <c:pt idx="5">
                  <c:v>2011年</c:v>
                </c:pt>
                <c:pt idx="6">
                  <c:v>2012年</c:v>
                </c:pt>
                <c:pt idx="7">
                  <c:v>2013年</c:v>
                </c:pt>
                <c:pt idx="8">
                  <c:v>2014年</c:v>
                </c:pt>
                <c:pt idx="9">
                  <c:v>2015年</c:v>
                </c:pt>
                <c:pt idx="10">
                  <c:v>2016年</c:v>
                </c:pt>
              </c:strCache>
            </c:strRef>
          </c:cat>
          <c:val>
            <c:numRef>
              <c:f>玉米价格!$O$3:$O$13</c:f>
              <c:numCache>
                <c:formatCode>0.00_ </c:formatCode>
                <c:ptCount val="11"/>
                <c:pt idx="0">
                  <c:v>1.3620331980618501</c:v>
                </c:pt>
                <c:pt idx="1">
                  <c:v>1.61916666666667</c:v>
                </c:pt>
                <c:pt idx="2">
                  <c:v>1.7333333333333301</c:v>
                </c:pt>
                <c:pt idx="3">
                  <c:v>1.69333333333333</c:v>
                </c:pt>
                <c:pt idx="4">
                  <c:v>2.0062844868901002</c:v>
                </c:pt>
                <c:pt idx="5">
                  <c:v>2.2934374768828798</c:v>
                </c:pt>
                <c:pt idx="6">
                  <c:v>2.4490295308139398</c:v>
                </c:pt>
                <c:pt idx="7">
                  <c:v>2.4048056054567901</c:v>
                </c:pt>
                <c:pt idx="8">
                  <c:v>2.4807073189428701</c:v>
                </c:pt>
                <c:pt idx="9" formatCode="0.00">
                  <c:v>2.31815450926561</c:v>
                </c:pt>
                <c:pt idx="10" formatCode="0.00">
                  <c:v>1.9559366391184601</c:v>
                </c:pt>
              </c:numCache>
            </c:numRef>
          </c:val>
        </c:ser>
        <c:dLbls>
          <c:showLegendKey val="1"/>
          <c:showVal val="1"/>
          <c:showCatName val="1"/>
          <c:showSerName val="1"/>
          <c:showPercent val="1"/>
          <c:showBubbleSize val="1"/>
        </c:dLbls>
        <c:gapWidth val="150"/>
        <c:axId val="284292608"/>
        <c:axId val="289326208"/>
      </c:barChart>
      <c:catAx>
        <c:axId val="284292608"/>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0" i="0" u="none" strike="noStrike" kern="1200" baseline="0">
                <a:solidFill>
                  <a:srgbClr val="0000FF"/>
                </a:solidFill>
                <a:latin typeface="+mn-lt"/>
                <a:ea typeface="+mn-ea"/>
                <a:cs typeface="+mn-cs"/>
              </a:defRPr>
            </a:pPr>
            <a:endParaRPr lang="zh-CN"/>
          </a:p>
        </c:txPr>
        <c:crossAx val="289326208"/>
        <c:crosses val="autoZero"/>
        <c:auto val="1"/>
        <c:lblAlgn val="ctr"/>
        <c:lblOffset val="100"/>
        <c:noMultiLvlLbl val="0"/>
      </c:catAx>
      <c:valAx>
        <c:axId val="289326208"/>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0.00_ "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84292608"/>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horzOverflow="overflow" vert="horz" wrap="square" anchor="ctr" anchorCtr="1"/>
        <a:lstStyle/>
        <a:p>
          <a:pPr>
            <a:defRPr lang="zh-CN" sz="1800" b="1" i="0" u="none" strike="noStrike" kern="1200" baseline="0">
              <a:solidFill>
                <a:schemeClr val="tx1"/>
              </a:solidFill>
              <a:latin typeface="+mn-lt"/>
              <a:ea typeface="+mn-ea"/>
              <a:cs typeface="+mn-cs"/>
            </a:defRPr>
          </a:pPr>
          <a:endParaRPr lang="zh-CN"/>
        </a:p>
      </c:txPr>
    </c:title>
    <c:autoTitleDeleted val="0"/>
    <c:plotArea>
      <c:layout>
        <c:manualLayout>
          <c:layoutTarget val="inner"/>
          <c:xMode val="edge"/>
          <c:yMode val="edge"/>
          <c:x val="8.8182946203889501E-2"/>
          <c:y val="0.22454870224555301"/>
          <c:w val="0.90626156266549196"/>
          <c:h val="0.59744130941965601"/>
        </c:manualLayout>
      </c:layout>
      <c:barChart>
        <c:barDir val="col"/>
        <c:grouping val="clustered"/>
        <c:varyColors val="0"/>
        <c:ser>
          <c:idx val="0"/>
          <c:order val="0"/>
          <c:tx>
            <c:strRef>
              <c:f>通行!$F$23</c:f>
              <c:strCache>
                <c:ptCount val="1"/>
                <c:pt idx="0">
                  <c:v>小麦产量（万吨）</c:v>
                </c:pt>
              </c:strCache>
            </c:strRef>
          </c:tx>
          <c:spPr>
            <a:solidFill>
              <a:srgbClr val="FFC000"/>
            </a:solidFill>
            <a:ln>
              <a:noFill/>
            </a:ln>
            <a:effectLst/>
          </c:spPr>
          <c:invertIfNegative val="0"/>
          <c:dLbls>
            <c:spPr>
              <a:noFill/>
              <a:ln>
                <a:noFill/>
              </a:ln>
              <a:effectLst/>
            </c:spPr>
            <c:txPr>
              <a:bodyPr rot="0" spcFirstLastPara="0" vertOverflow="ellipsis" horzOverflow="overflow" vert="horz" wrap="square" lIns="38100" tIns="19050" rIns="38100" bIns="19050" anchor="ctr" anchorCtr="1"/>
              <a:lstStyle/>
              <a:p>
                <a:pPr>
                  <a:defRPr lang="zh-CN" sz="800" b="1" i="0" u="none" strike="noStrike" kern="1200" baseline="0">
                    <a:solidFill>
                      <a:srgbClr val="0000FF"/>
                    </a:solidFill>
                    <a:latin typeface="+mn-lt"/>
                    <a:ea typeface="+mn-ea"/>
                    <a:cs typeface="+mn-cs"/>
                  </a:defRPr>
                </a:pPr>
                <a:endParaRPr lang="zh-CN"/>
              </a:p>
            </c:txPr>
            <c:dLblPos val="outEnd"/>
            <c:showLegendKey val="0"/>
            <c:showVal val="1"/>
            <c:showCatName val="0"/>
            <c:showSerName val="0"/>
            <c:showPercent val="1"/>
            <c:showBubbleSize val="1"/>
            <c:separator> </c:separator>
            <c:showLeaderLines val="0"/>
            <c:extLst>
              <c:ext xmlns:c15="http://schemas.microsoft.com/office/drawing/2012/chart" uri="{CE6537A1-D6FC-4f65-9D91-7224C49458BB}">
                <c15:layout/>
                <c15:showLeaderLines val="0"/>
                <c15:leaderLines>
                  <c:spPr>
                    <a:ln w="9525" cap="flat" cmpd="sng" algn="ctr">
                      <a:solidFill>
                        <a:schemeClr val="tx1"/>
                      </a:solidFill>
                      <a:prstDash val="solid"/>
                      <a:round/>
                    </a:ln>
                    <a:effectLst/>
                  </c:spPr>
                </c15:leaderLines>
              </c:ext>
            </c:extLst>
          </c:dLbls>
          <c:cat>
            <c:strRef>
              <c:f>通行!$B$24:$B$34</c:f>
              <c:strCache>
                <c:ptCount val="11"/>
                <c:pt idx="0">
                  <c:v>2016年</c:v>
                </c:pt>
                <c:pt idx="1">
                  <c:v>2015年</c:v>
                </c:pt>
                <c:pt idx="2">
                  <c:v>2014年</c:v>
                </c:pt>
                <c:pt idx="3">
                  <c:v>2013年</c:v>
                </c:pt>
                <c:pt idx="4">
                  <c:v>2012年</c:v>
                </c:pt>
                <c:pt idx="5">
                  <c:v>2011年</c:v>
                </c:pt>
                <c:pt idx="6">
                  <c:v>2010年</c:v>
                </c:pt>
                <c:pt idx="7">
                  <c:v>2009年</c:v>
                </c:pt>
                <c:pt idx="8">
                  <c:v>2008年</c:v>
                </c:pt>
                <c:pt idx="9">
                  <c:v>2007年</c:v>
                </c:pt>
                <c:pt idx="10">
                  <c:v>2006年</c:v>
                </c:pt>
              </c:strCache>
            </c:strRef>
          </c:cat>
          <c:val>
            <c:numRef>
              <c:f>通行!$F$24:$F$34</c:f>
              <c:numCache>
                <c:formatCode>General</c:formatCode>
                <c:ptCount val="11"/>
                <c:pt idx="0">
                  <c:v>12885</c:v>
                </c:pt>
                <c:pt idx="1">
                  <c:v>13018.7</c:v>
                </c:pt>
                <c:pt idx="2">
                  <c:v>12620.84</c:v>
                </c:pt>
                <c:pt idx="3">
                  <c:v>12192.64</c:v>
                </c:pt>
                <c:pt idx="4">
                  <c:v>12102.36</c:v>
                </c:pt>
                <c:pt idx="5">
                  <c:v>11740.09</c:v>
                </c:pt>
                <c:pt idx="6">
                  <c:v>11518.08</c:v>
                </c:pt>
                <c:pt idx="7">
                  <c:v>11511.51</c:v>
                </c:pt>
                <c:pt idx="8">
                  <c:v>11246.41</c:v>
                </c:pt>
                <c:pt idx="9">
                  <c:v>10929.8</c:v>
                </c:pt>
                <c:pt idx="10">
                  <c:v>10846.59</c:v>
                </c:pt>
              </c:numCache>
            </c:numRef>
          </c:val>
        </c:ser>
        <c:dLbls>
          <c:showLegendKey val="1"/>
          <c:showVal val="1"/>
          <c:showCatName val="1"/>
          <c:showSerName val="1"/>
          <c:showPercent val="1"/>
          <c:showBubbleSize val="1"/>
        </c:dLbls>
        <c:gapWidth val="150"/>
        <c:axId val="290215040"/>
        <c:axId val="290222080"/>
      </c:barChart>
      <c:catAx>
        <c:axId val="290215040"/>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90222080"/>
        <c:crosses val="autoZero"/>
        <c:auto val="1"/>
        <c:lblAlgn val="ctr"/>
        <c:lblOffset val="100"/>
        <c:noMultiLvlLbl val="0"/>
      </c:catAx>
      <c:valAx>
        <c:axId val="290222080"/>
        <c:scaling>
          <c:orientation val="minMax"/>
        </c:scaling>
        <c:delete val="0"/>
        <c:axPos val="l"/>
        <c:majorGridlines>
          <c:spPr>
            <a:ln w="9525" cap="flat" cmpd="sng" algn="ctr">
              <a:solidFill>
                <a:schemeClr val="tx1">
                  <a:lumMod val="50000"/>
                  <a:lumOff val="50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50000"/>
                <a:lumOff val="50000"/>
              </a:schemeClr>
            </a:solidFill>
            <a:prstDash val="solid"/>
            <a:round/>
          </a:ln>
          <a:effectLst/>
        </c:spPr>
        <c:txPr>
          <a:bodyPr rot="-60000000" spcFirstLastPara="0" vertOverflow="ellipsis" horzOverflow="overflow" vert="horz" wrap="square" anchor="ctr" anchorCtr="1"/>
          <a:lstStyle/>
          <a:p>
            <a:pPr>
              <a:defRPr lang="zh-CN" sz="1000" b="1" i="0" u="none" strike="noStrike" kern="1200" baseline="0">
                <a:solidFill>
                  <a:srgbClr val="0000FF"/>
                </a:solidFill>
                <a:latin typeface="+mn-lt"/>
                <a:ea typeface="+mn-ea"/>
                <a:cs typeface="+mn-cs"/>
              </a:defRPr>
            </a:pPr>
            <a:endParaRPr lang="zh-CN"/>
          </a:p>
        </c:txPr>
        <c:crossAx val="290215040"/>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83DB8-6F90-479B-8D2A-96CA2E65D999}" type="datetimeFigureOut">
              <a:rPr lang="zh-CN" altLang="en-US" smtClean="0"/>
              <a:t>2017-2-9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09DD8B-AB57-4238-B7C4-A4FA84E5FEB9}" type="slidenum">
              <a:rPr lang="zh-CN" altLang="en-US" smtClean="0"/>
              <a:t>‹#›</a:t>
            </a:fld>
            <a:endParaRPr lang="zh-CN" altLang="en-US"/>
          </a:p>
        </p:txBody>
      </p:sp>
    </p:spTree>
    <p:extLst>
      <p:ext uri="{BB962C8B-B14F-4D97-AF65-F5344CB8AC3E}">
        <p14:creationId xmlns:p14="http://schemas.microsoft.com/office/powerpoint/2010/main" val="2508310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http/data.stats.gov.cn" TargetMode="Externa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http/data.stats.gov.cn" TargetMode="Externa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ttp/data.stats.gov.cn" TargetMode="Externa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http/data.stats.gov.cn" TargetMode="Externa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ttp/data.stats.gov.cn" TargetMode="Externa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ttp/data.stats.gov.cn" TargetMode="Externa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ttp/data.stats.gov.cn" TargetMode="Externa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ttp/data.stats.gov.cn" TargetMode="External"/><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28736"/>
            <a:ext cx="8472518" cy="4929222"/>
          </a:xfrm>
        </p:spPr>
        <p:txBody>
          <a:bodyPr>
            <a:normAutofit/>
          </a:bodyPr>
          <a:lstStyle/>
          <a:p>
            <a:pPr>
              <a:buNone/>
            </a:pPr>
            <a:endParaRPr lang="en-US" altLang="zh-CN" dirty="0" smtClean="0"/>
          </a:p>
          <a:p>
            <a:pPr>
              <a:buNone/>
            </a:pPr>
            <a:endParaRPr lang="en-US" altLang="zh-CN" dirty="0" smtClean="0"/>
          </a:p>
          <a:p>
            <a:pPr>
              <a:buNone/>
            </a:pPr>
            <a:endParaRPr lang="en-US" altLang="zh-CN" dirty="0" smtClean="0"/>
          </a:p>
          <a:p>
            <a:pPr algn="ctr">
              <a:buNone/>
            </a:pPr>
            <a:r>
              <a:rPr lang="en-US" altLang="zh-CN" dirty="0" smtClean="0"/>
              <a:t>2016养猪业发展报告之六：原料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3200" dirty="0" smtClean="0"/>
              <a:t>2.3 </a:t>
            </a:r>
            <a:r>
              <a:rPr lang="zh-CN" altLang="en-US" sz="3200" b="1" dirty="0" smtClean="0"/>
              <a:t>玉米进口量</a:t>
            </a:r>
            <a:endParaRPr lang="zh-CN" altLang="en-US" sz="3200" dirty="0"/>
          </a:p>
        </p:txBody>
      </p:sp>
      <p:graphicFrame>
        <p:nvGraphicFramePr>
          <p:cNvPr id="4" name="内容占位符 3"/>
          <p:cNvGraphicFramePr>
            <a:graphicFrameLocks noGrp="1"/>
          </p:cNvGraphicFramePr>
          <p:nvPr>
            <p:ph idx="1"/>
          </p:nvPr>
        </p:nvGraphicFramePr>
        <p:xfrm>
          <a:off x="1142976" y="1428736"/>
          <a:ext cx="6900882" cy="36147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7158" y="4929198"/>
            <a:ext cx="8429684" cy="1678305"/>
          </a:xfrm>
          <a:prstGeom prst="rect">
            <a:avLst/>
          </a:prstGeom>
          <a:noFill/>
        </p:spPr>
        <p:txBody>
          <a:bodyPr wrap="square" rtlCol="0">
            <a:spAutoFit/>
          </a:bodyPr>
          <a:lstStyle/>
          <a:p>
            <a:pPr algn="ctr"/>
            <a:r>
              <a:rPr lang="zh-CN" altLang="en-US" sz="1400" dirty="0" smtClean="0"/>
              <a:t>图</a:t>
            </a:r>
            <a:r>
              <a:rPr lang="en-US" sz="1400" dirty="0" smtClean="0"/>
              <a:t>2-3 2006-2016</a:t>
            </a:r>
            <a:r>
              <a:rPr lang="zh-CN" altLang="en-US" sz="1400" dirty="0" smtClean="0"/>
              <a:t>年中国玉米进口量（资料来源：国家统计局网站，</a:t>
            </a:r>
            <a:r>
              <a:rPr lang="en-US" sz="1400" dirty="0" smtClean="0">
                <a:hlinkClick r:id="rId3"/>
              </a:rPr>
              <a:t>www.http://data.stats.gov.cn</a:t>
            </a:r>
            <a:r>
              <a:rPr lang="zh-CN" altLang="en-US" sz="1400" dirty="0" smtClean="0"/>
              <a:t>）</a:t>
            </a:r>
          </a:p>
          <a:p>
            <a:endParaRPr lang="en-US" altLang="zh-CN" dirty="0" smtClean="0"/>
          </a:p>
          <a:p>
            <a:r>
              <a:rPr lang="en-US" altLang="zh-CN" dirty="0" smtClean="0"/>
              <a:t>    </a:t>
            </a:r>
            <a:r>
              <a:rPr lang="zh-CN" altLang="en-US" dirty="0" smtClean="0"/>
              <a:t>可以看出，</a:t>
            </a:r>
            <a:r>
              <a:rPr lang="zh-CN" altLang="en-US" dirty="0" smtClean="0">
                <a:latin typeface="+mn-ea"/>
              </a:rPr>
              <a:t>2006-2015年玉米进口发生很大变化，2011年出现高峰，从2013年开始玉米进口量都在500万t左右，伴随玉米播种面积减少和国产玉米成本提高，未来进口玉米会更多。</a:t>
            </a:r>
          </a:p>
          <a:p>
            <a:endParaRPr lang="zh-CN" altLang="en-US" dirty="0" smtClean="0">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3200" dirty="0" smtClean="0"/>
              <a:t>2.4 </a:t>
            </a:r>
            <a:r>
              <a:rPr lang="zh-CN" altLang="en-US" sz="3200" b="1" dirty="0" smtClean="0"/>
              <a:t>玉米价格分析</a:t>
            </a:r>
            <a:endParaRPr lang="zh-CN" altLang="en-US" sz="3200" dirty="0"/>
          </a:p>
        </p:txBody>
      </p:sp>
      <p:graphicFrame>
        <p:nvGraphicFramePr>
          <p:cNvPr id="4" name="内容占位符 3"/>
          <p:cNvGraphicFramePr>
            <a:graphicFrameLocks noGrp="1"/>
          </p:cNvGraphicFramePr>
          <p:nvPr>
            <p:ph idx="1"/>
          </p:nvPr>
        </p:nvGraphicFramePr>
        <p:xfrm>
          <a:off x="1000100" y="1214422"/>
          <a:ext cx="7143800" cy="407196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71472" y="5143512"/>
            <a:ext cx="8215370" cy="1678305"/>
          </a:xfrm>
          <a:prstGeom prst="rect">
            <a:avLst/>
          </a:prstGeom>
          <a:noFill/>
        </p:spPr>
        <p:txBody>
          <a:bodyPr wrap="square" rtlCol="0">
            <a:spAutoFit/>
          </a:bodyPr>
          <a:lstStyle/>
          <a:p>
            <a:pPr algn="ctr"/>
            <a:r>
              <a:rPr lang="zh-CN" altLang="en-US" sz="1400" dirty="0" smtClean="0"/>
              <a:t>图</a:t>
            </a:r>
            <a:r>
              <a:rPr lang="en-US" sz="1400" dirty="0" smtClean="0"/>
              <a:t>2-4 2006-2016</a:t>
            </a:r>
            <a:r>
              <a:rPr lang="zh-CN" altLang="en-US" sz="1400" dirty="0" smtClean="0"/>
              <a:t>年各年玉米价格波动（资料来源：中国种猪信息网）</a:t>
            </a:r>
          </a:p>
          <a:p>
            <a:endParaRPr lang="en-US" altLang="zh-CN" dirty="0" smtClean="0"/>
          </a:p>
          <a:p>
            <a:r>
              <a:rPr lang="zh-CN" altLang="en-US" dirty="0" smtClean="0"/>
              <a:t>    可以看出，</a:t>
            </a:r>
            <a:r>
              <a:rPr lang="zh-CN" altLang="en-US" dirty="0" smtClean="0">
                <a:latin typeface="+mn-ea"/>
              </a:rPr>
              <a:t>2012、2013、2014年3年玉米价格都比较高，2015年开始明显下降。中央首提农产品去库存 ，2016年大量清理玉米库存，国家会补贴、降价出售玉米，对养猪业是一件利好消息。</a:t>
            </a: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三、小麦</a:t>
            </a:r>
            <a:endParaRPr lang="zh-CN" altLang="en-US" sz="3600" dirty="0"/>
          </a:p>
        </p:txBody>
      </p:sp>
      <p:sp>
        <p:nvSpPr>
          <p:cNvPr id="3" name="内容占位符 2"/>
          <p:cNvSpPr>
            <a:spLocks noGrp="1"/>
          </p:cNvSpPr>
          <p:nvPr>
            <p:ph idx="1"/>
          </p:nvPr>
        </p:nvSpPr>
        <p:spPr>
          <a:xfrm>
            <a:off x="457200" y="1214422"/>
            <a:ext cx="8229600" cy="4911741"/>
          </a:xfrm>
        </p:spPr>
        <p:txBody>
          <a:bodyPr/>
          <a:lstStyle/>
          <a:p>
            <a:pPr>
              <a:buNone/>
            </a:pPr>
            <a:r>
              <a:rPr lang="en-US" altLang="zh-CN" dirty="0" smtClean="0"/>
              <a:t>3.1 </a:t>
            </a:r>
            <a:r>
              <a:rPr lang="zh-CN" altLang="en-US" b="1" dirty="0" smtClean="0"/>
              <a:t>小麦产量</a:t>
            </a:r>
            <a:endParaRPr lang="zh-CN" altLang="en-US" dirty="0"/>
          </a:p>
        </p:txBody>
      </p:sp>
      <p:graphicFrame>
        <p:nvGraphicFramePr>
          <p:cNvPr id="4" name="图表 3"/>
          <p:cNvGraphicFramePr/>
          <p:nvPr/>
        </p:nvGraphicFramePr>
        <p:xfrm>
          <a:off x="1285852" y="1857364"/>
          <a:ext cx="6467475" cy="3171825"/>
        </p:xfrm>
        <a:graphic>
          <a:graphicData uri="http://schemas.openxmlformats.org/drawingml/2006/chart">
            <c:chart xmlns:c="http://schemas.openxmlformats.org/drawingml/2006/chart" xmlns:r="http://schemas.openxmlformats.org/officeDocument/2006/relationships" r:id="rId2"/>
          </a:graphicData>
        </a:graphic>
      </p:graphicFrame>
      <p:sp>
        <p:nvSpPr>
          <p:cNvPr id="80897" name="Rectangle 1"/>
          <p:cNvSpPr>
            <a:spLocks noChangeArrowheads="1"/>
          </p:cNvSpPr>
          <p:nvPr/>
        </p:nvSpPr>
        <p:spPr bwMode="auto">
          <a:xfrm>
            <a:off x="214282" y="4929198"/>
            <a:ext cx="8715436" cy="104644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ctr" defTabSz="914400" rtl="0" eaLnBrk="1" fontAlgn="base" latinLnBrk="0" hangingPunct="1">
              <a:spcBef>
                <a:spcPct val="0"/>
              </a:spcBef>
              <a:spcAft>
                <a:spcPct val="0"/>
              </a:spcAft>
              <a:buClrTx/>
              <a:buSzTx/>
              <a:buFontTx/>
              <a:buNone/>
            </a:pPr>
            <a:r>
              <a:rPr kumimoji="0" lang="zh-CN" sz="1400"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图</a:t>
            </a:r>
            <a:r>
              <a:rPr kumimoji="0" lang="en-US" altLang="zh-CN" sz="1400"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3-1 2006-2014</a:t>
            </a:r>
            <a:r>
              <a:rPr kumimoji="0" lang="zh-CN" altLang="en-US" sz="1400"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年中国小麦产量（资料来源：国家统计局网站，</a:t>
            </a:r>
            <a:r>
              <a:rPr kumimoji="0" lang="en-US" altLang="zh-CN" sz="1400"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www.http://data.stats.gov.cn)</a:t>
            </a:r>
            <a:endParaRPr kumimoji="0" lang="en-US" altLang="zh-CN"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304800" algn="l" defTabSz="914400" rtl="0" eaLnBrk="0" fontAlgn="base" latinLnBrk="0" hangingPunct="0">
              <a:spcBef>
                <a:spcPct val="0"/>
              </a:spcBef>
              <a:spcAft>
                <a:spcPct val="0"/>
              </a:spcAft>
              <a:buClrTx/>
              <a:buSzTx/>
              <a:buFontTx/>
              <a:buNone/>
            </a:pPr>
            <a:endParaRPr kumimoji="0" lang="en-US" altLang="zh-CN" sz="1200"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endParaRPr>
          </a:p>
          <a:p>
            <a:pPr marL="0" marR="0" lvl="0" indent="304800" algn="l" defTabSz="914400" rtl="0" eaLnBrk="0" fontAlgn="base" latinLnBrk="0" hangingPunct="0">
              <a:spcBef>
                <a:spcPct val="0"/>
              </a:spcBef>
              <a:spcAft>
                <a:spcPct val="0"/>
              </a:spcAft>
              <a:buClrTx/>
              <a:buSzTx/>
              <a:buFontTx/>
              <a:buNone/>
            </a:pP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从图</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3-1</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可以看出，中国小麦产量这</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10</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年中比较稳定，变化不大。</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2006-2015</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年间平均增长速度</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2.05%</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2016</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年和</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2015</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年相差不多。</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en-US" altLang="zh-CN" dirty="0" smtClean="0"/>
              <a:t/>
            </a:r>
            <a:br>
              <a:rPr lang="en-US" altLang="zh-CN" dirty="0" smtClean="0"/>
            </a:br>
            <a:r>
              <a:rPr lang="en-US" altLang="zh-CN" sz="3600" dirty="0" smtClean="0"/>
              <a:t>3.2 </a:t>
            </a:r>
            <a:r>
              <a:rPr lang="zh-CN" altLang="en-US" sz="3600" b="1" dirty="0" smtClean="0"/>
              <a:t>小麦播种面积</a:t>
            </a:r>
            <a:r>
              <a:rPr lang="zh-CN" altLang="en-US" dirty="0" smtClean="0"/>
              <a:t/>
            </a:r>
            <a:br>
              <a:rPr lang="zh-CN" altLang="en-US" dirty="0" smtClean="0"/>
            </a:br>
            <a:endParaRPr lang="zh-CN" altLang="en-US" dirty="0"/>
          </a:p>
        </p:txBody>
      </p:sp>
      <p:graphicFrame>
        <p:nvGraphicFramePr>
          <p:cNvPr id="4" name="内容占位符 3"/>
          <p:cNvGraphicFramePr>
            <a:graphicFrameLocks noGrp="1"/>
          </p:cNvGraphicFramePr>
          <p:nvPr>
            <p:ph idx="1"/>
          </p:nvPr>
        </p:nvGraphicFramePr>
        <p:xfrm>
          <a:off x="928662" y="1285860"/>
          <a:ext cx="7215238" cy="342902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28596" y="4786322"/>
            <a:ext cx="8358247" cy="1678305"/>
          </a:xfrm>
          <a:prstGeom prst="rect">
            <a:avLst/>
          </a:prstGeom>
          <a:noFill/>
        </p:spPr>
        <p:txBody>
          <a:bodyPr wrap="square" rtlCol="0">
            <a:spAutoFit/>
          </a:bodyPr>
          <a:lstStyle/>
          <a:p>
            <a:pPr algn="ctr"/>
            <a:r>
              <a:rPr lang="zh-CN" altLang="en-US" sz="1400" dirty="0" smtClean="0"/>
              <a:t>图</a:t>
            </a:r>
            <a:r>
              <a:rPr lang="en-US" sz="1400" dirty="0" smtClean="0"/>
              <a:t>3-2 2006-2015</a:t>
            </a:r>
            <a:r>
              <a:rPr lang="zh-CN" altLang="en-US" sz="1400" dirty="0" smtClean="0"/>
              <a:t>年中国小麦播种面积（资料来源：国家统计局网站，</a:t>
            </a:r>
            <a:r>
              <a:rPr lang="en-US" sz="1400" dirty="0" smtClean="0">
                <a:hlinkClick r:id="rId3"/>
              </a:rPr>
              <a:t>www.http://data.stats.gov.cn</a:t>
            </a:r>
            <a:r>
              <a:rPr lang="zh-CN" altLang="en-US" sz="1400" dirty="0" smtClean="0"/>
              <a:t>）</a:t>
            </a:r>
          </a:p>
          <a:p>
            <a:endParaRPr lang="en-US" altLang="zh-CN" dirty="0" smtClean="0"/>
          </a:p>
          <a:p>
            <a:r>
              <a:rPr lang="en-US" altLang="zh-CN" dirty="0" smtClean="0"/>
              <a:t>    </a:t>
            </a:r>
            <a:r>
              <a:rPr lang="zh-CN" altLang="en-US" dirty="0" smtClean="0"/>
              <a:t>可以看出，</a:t>
            </a:r>
            <a:r>
              <a:rPr lang="zh-CN" altLang="en-US" dirty="0" smtClean="0">
                <a:latin typeface="+mn-ea"/>
              </a:rPr>
              <a:t>小麦播种面积2006-2008年都是2300千公顷，到2009年开始增加到24000千公顷的数量级。2006-2015年这10年平均增长速度为2.45%。2016年有所增加，随着种植业结构调整将有所变化。</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3200" dirty="0" smtClean="0"/>
              <a:t>3.3 </a:t>
            </a:r>
            <a:r>
              <a:rPr lang="zh-CN" altLang="en-US" sz="3200" b="1" dirty="0" smtClean="0"/>
              <a:t>小麦进口量</a:t>
            </a:r>
            <a:endParaRPr lang="zh-CN" altLang="en-US" sz="3200" dirty="0"/>
          </a:p>
        </p:txBody>
      </p:sp>
      <p:graphicFrame>
        <p:nvGraphicFramePr>
          <p:cNvPr id="4" name="内容占位符 3"/>
          <p:cNvGraphicFramePr>
            <a:graphicFrameLocks noGrp="1"/>
          </p:cNvGraphicFramePr>
          <p:nvPr>
            <p:ph idx="1"/>
          </p:nvPr>
        </p:nvGraphicFramePr>
        <p:xfrm>
          <a:off x="1071538" y="1214422"/>
          <a:ext cx="7215238" cy="3786214"/>
        </p:xfrm>
        <a:graphic>
          <a:graphicData uri="http://schemas.openxmlformats.org/drawingml/2006/chart">
            <c:chart xmlns:c="http://schemas.openxmlformats.org/drawingml/2006/chart" xmlns:r="http://schemas.openxmlformats.org/officeDocument/2006/relationships" r:id="rId2"/>
          </a:graphicData>
        </a:graphic>
      </p:graphicFrame>
      <p:sp>
        <p:nvSpPr>
          <p:cNvPr id="89089" name="Rectangle 1"/>
          <p:cNvSpPr>
            <a:spLocks noChangeArrowheads="1"/>
          </p:cNvSpPr>
          <p:nvPr/>
        </p:nvSpPr>
        <p:spPr bwMode="auto">
          <a:xfrm>
            <a:off x="428596" y="4714884"/>
            <a:ext cx="8001056" cy="104644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spcBef>
                <a:spcPct val="0"/>
              </a:spcBef>
              <a:spcAft>
                <a:spcPct val="0"/>
              </a:spcAft>
              <a:buClrTx/>
              <a:buSzTx/>
              <a:buFontTx/>
              <a:buNone/>
            </a:pPr>
            <a:r>
              <a:rPr kumimoji="0" lang="zh-CN" sz="1400"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图</a:t>
            </a:r>
            <a:r>
              <a:rPr kumimoji="0" lang="en-US" altLang="zh-CN" sz="1400"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3-3 2006-2015</a:t>
            </a:r>
            <a:r>
              <a:rPr kumimoji="0" lang="zh-CN" altLang="en-US" sz="1400"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年中国小麦进口数量（资料来源：国家统计局网站，</a:t>
            </a:r>
            <a:r>
              <a:rPr kumimoji="0" lang="en-US" altLang="zh-CN" sz="1400"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www.http://data.stats.gov.cn)</a:t>
            </a:r>
            <a:endParaRPr kumimoji="0" lang="en-US" altLang="zh-CN"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spcBef>
                <a:spcPct val="0"/>
              </a:spcBef>
              <a:spcAft>
                <a:spcPct val="0"/>
              </a:spcAft>
              <a:buClrTx/>
              <a:buSzTx/>
              <a:buFontTx/>
              <a:buNone/>
            </a:pPr>
            <a:endParaRPr kumimoji="0" lang="en-US" altLang="zh-CN" sz="1200"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spcBef>
                <a:spcPct val="0"/>
              </a:spcBef>
              <a:spcAft>
                <a:spcPct val="0"/>
              </a:spcAft>
              <a:buClrTx/>
              <a:buSzTx/>
              <a:buFontTx/>
              <a:buNone/>
            </a:pP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    可以看出，中国小麦进口量逐年增加，尤其到</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2012</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年开始增加进口，到</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2013</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年达到</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553.51</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万</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t</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t>四、粮食产量与供给侧结构性调整</a:t>
            </a:r>
          </a:p>
        </p:txBody>
      </p:sp>
      <p:sp>
        <p:nvSpPr>
          <p:cNvPr id="3" name="内容占位符 2"/>
          <p:cNvSpPr>
            <a:spLocks noGrp="1"/>
          </p:cNvSpPr>
          <p:nvPr>
            <p:ph idx="1"/>
          </p:nvPr>
        </p:nvSpPr>
        <p:spPr>
          <a:xfrm>
            <a:off x="457200" y="1142984"/>
            <a:ext cx="8229600" cy="4983179"/>
          </a:xfrm>
        </p:spPr>
        <p:txBody>
          <a:bodyPr/>
          <a:lstStyle/>
          <a:p>
            <a:pPr>
              <a:buNone/>
            </a:pPr>
            <a:r>
              <a:rPr lang="en-US" altLang="zh-CN" sz="2800" dirty="0" smtClean="0"/>
              <a:t>4.1 </a:t>
            </a:r>
            <a:r>
              <a:rPr lang="zh-CN" altLang="en-US" sz="2800" b="1" dirty="0" smtClean="0"/>
              <a:t>粮食产量</a:t>
            </a:r>
            <a:endParaRPr lang="en-US" altLang="zh-CN" sz="2800" b="1" dirty="0" smtClean="0"/>
          </a:p>
          <a:p>
            <a:pPr>
              <a:buNone/>
            </a:pPr>
            <a:endParaRPr lang="en-US" altLang="zh-CN" b="1" dirty="0" smtClean="0"/>
          </a:p>
          <a:p>
            <a:pPr>
              <a:buNone/>
            </a:pPr>
            <a:endParaRPr lang="zh-CN" altLang="en-US" dirty="0"/>
          </a:p>
        </p:txBody>
      </p:sp>
      <p:graphicFrame>
        <p:nvGraphicFramePr>
          <p:cNvPr id="4" name="图表 3"/>
          <p:cNvGraphicFramePr/>
          <p:nvPr/>
        </p:nvGraphicFramePr>
        <p:xfrm>
          <a:off x="1428728" y="1571612"/>
          <a:ext cx="6229350" cy="35337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7158" y="5000636"/>
            <a:ext cx="8429684" cy="1952625"/>
          </a:xfrm>
          <a:prstGeom prst="rect">
            <a:avLst/>
          </a:prstGeom>
          <a:noFill/>
        </p:spPr>
        <p:txBody>
          <a:bodyPr wrap="square" rtlCol="0">
            <a:spAutoFit/>
          </a:bodyPr>
          <a:lstStyle/>
          <a:p>
            <a:pPr algn="ctr"/>
            <a:r>
              <a:rPr lang="zh-CN" altLang="en-US" sz="1400" dirty="0" smtClean="0"/>
              <a:t>图</a:t>
            </a:r>
            <a:r>
              <a:rPr lang="en-US" sz="1400" dirty="0" smtClean="0"/>
              <a:t>4-1 2006-2015</a:t>
            </a:r>
            <a:r>
              <a:rPr lang="zh-CN" altLang="en-US" sz="1400" dirty="0" smtClean="0"/>
              <a:t>年中国粮食产量（资料来源：国家统计局网站，</a:t>
            </a:r>
            <a:r>
              <a:rPr lang="en-US" sz="1400" dirty="0" smtClean="0">
                <a:hlinkClick r:id="rId3"/>
              </a:rPr>
              <a:t>www.http://data.stats.gov.cn</a:t>
            </a:r>
            <a:r>
              <a:rPr lang="zh-CN" altLang="en-US" sz="1400" dirty="0" smtClean="0"/>
              <a:t>）</a:t>
            </a:r>
          </a:p>
          <a:p>
            <a:r>
              <a:rPr lang="zh-CN" altLang="en-US" dirty="0" smtClean="0"/>
              <a:t>    </a:t>
            </a:r>
            <a:endParaRPr lang="en-US" altLang="zh-CN" dirty="0" smtClean="0"/>
          </a:p>
          <a:p>
            <a:r>
              <a:rPr lang="zh-CN" altLang="en-US" dirty="0" smtClean="0"/>
              <a:t>    可以看出，中国</a:t>
            </a:r>
            <a:r>
              <a:rPr lang="zh-CN" altLang="en-US" dirty="0" smtClean="0">
                <a:latin typeface="+mn-ea"/>
              </a:rPr>
              <a:t>粮食产量每年都在增长，而且平稳增长，2006-2015年10年平均增长速度为2.49%。这与国家重视农业，每年都专门召开中央农村工作会议，落实三农工作，每年都专门在年初发布中央1号文件，指导当年三农工作。事实上，粮食播种面积在逐年减少，粮食产量在连续增产的十几年中首次出现减少。</a:t>
            </a: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2800" dirty="0" smtClean="0"/>
              <a:t>4.2 </a:t>
            </a:r>
            <a:r>
              <a:rPr lang="zh-CN" altLang="en-US" sz="2800" b="1" dirty="0" smtClean="0"/>
              <a:t>粮食播种面积</a:t>
            </a:r>
            <a:endParaRPr lang="zh-CN" altLang="en-US" sz="2800" dirty="0"/>
          </a:p>
        </p:txBody>
      </p:sp>
      <p:graphicFrame>
        <p:nvGraphicFramePr>
          <p:cNvPr id="4" name="内容占位符 3"/>
          <p:cNvGraphicFramePr>
            <a:graphicFrameLocks noGrp="1"/>
          </p:cNvGraphicFramePr>
          <p:nvPr>
            <p:ph idx="1"/>
          </p:nvPr>
        </p:nvGraphicFramePr>
        <p:xfrm>
          <a:off x="785786" y="1142984"/>
          <a:ext cx="7643866" cy="350046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00034" y="4643446"/>
            <a:ext cx="8429684" cy="1678305"/>
          </a:xfrm>
          <a:prstGeom prst="rect">
            <a:avLst/>
          </a:prstGeom>
          <a:noFill/>
        </p:spPr>
        <p:txBody>
          <a:bodyPr wrap="square" rtlCol="0">
            <a:spAutoFit/>
          </a:bodyPr>
          <a:lstStyle/>
          <a:p>
            <a:pPr algn="ctr"/>
            <a:r>
              <a:rPr lang="zh-CN" altLang="en-US" sz="1400" dirty="0" smtClean="0"/>
              <a:t>图</a:t>
            </a:r>
            <a:r>
              <a:rPr lang="en-US" sz="1400" dirty="0" smtClean="0"/>
              <a:t>4-2 2006-2015</a:t>
            </a:r>
            <a:r>
              <a:rPr lang="zh-CN" altLang="en-US" sz="1400" dirty="0" smtClean="0"/>
              <a:t>年中国粮食播种面积（资料来源：国家统计局网站，</a:t>
            </a:r>
            <a:r>
              <a:rPr lang="en-US" sz="1400" dirty="0" smtClean="0">
                <a:hlinkClick r:id="rId3"/>
              </a:rPr>
              <a:t>www.http://data.stats.gov.cn</a:t>
            </a:r>
            <a:r>
              <a:rPr lang="zh-CN" altLang="en-US" sz="1400" dirty="0" smtClean="0"/>
              <a:t>）</a:t>
            </a:r>
          </a:p>
          <a:p>
            <a:r>
              <a:rPr lang="zh-CN" altLang="en-US" dirty="0" smtClean="0"/>
              <a:t>    </a:t>
            </a:r>
            <a:endParaRPr lang="en-US" altLang="zh-CN" dirty="0" smtClean="0"/>
          </a:p>
          <a:p>
            <a:r>
              <a:rPr lang="en-US" altLang="zh-CN" dirty="0" smtClean="0"/>
              <a:t>    </a:t>
            </a:r>
            <a:r>
              <a:rPr lang="zh-CN" altLang="en-US" dirty="0" smtClean="0"/>
              <a:t>可以看出，中国粮食播种面积逐年增加。</a:t>
            </a:r>
            <a:r>
              <a:rPr lang="zh-CN" altLang="en-US" dirty="0" smtClean="0">
                <a:latin typeface="+mn-ea"/>
              </a:rPr>
              <a:t>这是因为最近几年中央采取土地流转政策，把原来分散的荒地连成篇，土地集中使用。2006-2015年间10年有效土地增长0.86%。</a:t>
            </a:r>
          </a:p>
          <a:p>
            <a:endParaRPr lang="zh-CN" altLang="en-US" dirty="0" smtClean="0">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目录</a:t>
            </a:r>
          </a:p>
        </p:txBody>
      </p:sp>
      <p:sp>
        <p:nvSpPr>
          <p:cNvPr id="3" name="内容占位符 2"/>
          <p:cNvSpPr>
            <a:spLocks noGrp="1"/>
          </p:cNvSpPr>
          <p:nvPr>
            <p:ph idx="1"/>
          </p:nvPr>
        </p:nvSpPr>
        <p:spPr/>
        <p:txBody>
          <a:bodyPr/>
          <a:lstStyle/>
          <a:p>
            <a:pPr marL="0" indent="0">
              <a:buNone/>
            </a:pPr>
            <a:endParaRPr lang="zh-CN" altLang="en-US" b="1" dirty="0" smtClean="0">
              <a:sym typeface="+mn-ea"/>
            </a:endParaRPr>
          </a:p>
          <a:p>
            <a:pPr marL="0" indent="0">
              <a:buNone/>
            </a:pPr>
            <a:r>
              <a:rPr lang="zh-CN" altLang="en-US" b="1" dirty="0" smtClean="0">
                <a:sym typeface="+mn-ea"/>
              </a:rPr>
              <a:t>一、大豆</a:t>
            </a:r>
            <a:endParaRPr lang="zh-CN" altLang="en-US" b="1" dirty="0" smtClean="0"/>
          </a:p>
          <a:p>
            <a:pPr marL="0" indent="0">
              <a:buNone/>
            </a:pPr>
            <a:r>
              <a:rPr lang="zh-CN" altLang="en-US" b="1" dirty="0" smtClean="0">
                <a:sym typeface="+mn-ea"/>
              </a:rPr>
              <a:t>二、玉米</a:t>
            </a:r>
            <a:endParaRPr lang="zh-CN" altLang="en-US" b="1" dirty="0"/>
          </a:p>
          <a:p>
            <a:pPr marL="0" indent="0">
              <a:buNone/>
            </a:pPr>
            <a:r>
              <a:rPr lang="zh-CN" altLang="en-US" b="1" dirty="0" smtClean="0">
                <a:sym typeface="+mn-ea"/>
              </a:rPr>
              <a:t>三、小麦</a:t>
            </a:r>
            <a:endParaRPr lang="zh-CN" altLang="en-US" dirty="0"/>
          </a:p>
          <a:p>
            <a:pPr marL="0" indent="0">
              <a:buNone/>
            </a:pPr>
            <a:r>
              <a:rPr lang="zh-CN" altLang="en-US" b="1" dirty="0" smtClean="0">
                <a:sym typeface="+mn-ea"/>
              </a:rPr>
              <a:t>四、粮食产量与供给侧结构性调整</a:t>
            </a:r>
            <a:endParaRPr lang="zh-CN" altLang="en-US" b="1" dirty="0" smtClean="0"/>
          </a:p>
          <a:p>
            <a:pPr marL="0" indent="0">
              <a:buNone/>
            </a:pP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1285860"/>
            <a:ext cx="8401080" cy="5072098"/>
          </a:xfrm>
        </p:spPr>
        <p:txBody>
          <a:bodyPr>
            <a:normAutofit/>
          </a:bodyPr>
          <a:lstStyle/>
          <a:p>
            <a:pPr>
              <a:buNone/>
            </a:pPr>
            <a:r>
              <a:rPr lang="zh-CN" altLang="en-US" sz="2000" dirty="0" smtClean="0">
                <a:latin typeface="+mn-ea"/>
              </a:rPr>
              <a:t>  </a:t>
            </a:r>
            <a:endParaRPr lang="zh-CN" altLang="en-US" sz="2400" dirty="0">
              <a:latin typeface="+mn-ea"/>
            </a:endParaRPr>
          </a:p>
        </p:txBody>
      </p:sp>
      <p:sp>
        <p:nvSpPr>
          <p:cNvPr id="4" name="文本框 3"/>
          <p:cNvSpPr txBox="1"/>
          <p:nvPr/>
        </p:nvSpPr>
        <p:spPr>
          <a:xfrm>
            <a:off x="502285" y="1176020"/>
            <a:ext cx="7968615" cy="5120640"/>
          </a:xfrm>
          <a:prstGeom prst="rect">
            <a:avLst/>
          </a:prstGeom>
          <a:noFill/>
        </p:spPr>
        <p:txBody>
          <a:bodyPr wrap="square" rtlCol="0">
            <a:spAutoFit/>
          </a:bodyPr>
          <a:lstStyle/>
          <a:p>
            <a:pPr algn="l">
              <a:buNone/>
            </a:pPr>
            <a:r>
              <a:rPr lang="zh-CN" altLang="en-US" sz="2400" b="1" dirty="0" smtClean="0">
                <a:latin typeface="+mn-ea"/>
                <a:sym typeface="+mn-ea"/>
              </a:rPr>
              <a:t>前言</a:t>
            </a:r>
          </a:p>
          <a:p>
            <a:pPr algn="l">
              <a:buNone/>
            </a:pPr>
            <a:endParaRPr lang="zh-CN" altLang="en-US" dirty="0" smtClean="0">
              <a:latin typeface="+mn-ea"/>
            </a:endParaRPr>
          </a:p>
          <a:p>
            <a:pPr algn="l">
              <a:buNone/>
            </a:pPr>
            <a:endParaRPr lang="zh-CN" altLang="en-US" dirty="0" smtClean="0">
              <a:latin typeface="+mn-ea"/>
              <a:sym typeface="+mn-ea"/>
            </a:endParaRPr>
          </a:p>
          <a:p>
            <a:pPr algn="l">
              <a:buNone/>
            </a:pPr>
            <a:r>
              <a:rPr lang="zh-CN" altLang="en-US" dirty="0" smtClean="0">
                <a:latin typeface="+mn-ea"/>
                <a:sym typeface="+mn-ea"/>
              </a:rPr>
              <a:t>据国家统计局，2016年国民经济实现“十三五”良好开局报告，全年猪牛羊禽肉产量8364万吨，比上年下降1.1%。其中，猪肉产量5299万吨，下降3.4%；牛肉产量717万吨，增长2.4%；羊肉产量459万吨，增长4.2%；禽肉产量1888万吨，增长3.4%。禽蛋产量3095万吨，增长3.2%。牛奶产量3602万吨，下降4.1%。生猪出栏68502万头。</a:t>
            </a:r>
            <a:endParaRPr lang="zh-CN" altLang="en-US" dirty="0" smtClean="0">
              <a:latin typeface="+mn-ea"/>
            </a:endParaRPr>
          </a:p>
          <a:p>
            <a:pPr algn="l">
              <a:buNone/>
            </a:pPr>
            <a:endParaRPr lang="en-US" altLang="zh-CN" dirty="0" smtClean="0">
              <a:latin typeface="+mn-ea"/>
            </a:endParaRPr>
          </a:p>
          <a:p>
            <a:pPr algn="l">
              <a:buNone/>
            </a:pPr>
            <a:r>
              <a:rPr lang="zh-CN" altLang="en-US" dirty="0" smtClean="0">
                <a:latin typeface="+mn-ea"/>
                <a:sym typeface="+mn-ea"/>
              </a:rPr>
              <a:t>在岁末年初的时候，回忆起2016年，我们发现（1）养猪人气很旺。除被拆迁猪场外，正在经营的猪场人气很旺，兴致高昂，信心饱满；（2）学习氛围好，积极性空前。由于盈利致使人们更加重视学习和充实；（3）对经营乐观满意。</a:t>
            </a:r>
            <a:endParaRPr lang="en-US" altLang="zh-CN" dirty="0" smtClean="0">
              <a:latin typeface="+mn-ea"/>
            </a:endParaRPr>
          </a:p>
          <a:p>
            <a:pPr algn="l">
              <a:buNone/>
            </a:pPr>
            <a:endParaRPr lang="zh-CN" altLang="en-US" dirty="0" smtClean="0">
              <a:latin typeface="+mn-ea"/>
              <a:sym typeface="+mn-ea"/>
            </a:endParaRPr>
          </a:p>
          <a:p>
            <a:pPr algn="l">
              <a:buNone/>
            </a:pPr>
            <a:r>
              <a:rPr lang="zh-CN" altLang="en-US" dirty="0" smtClean="0">
                <a:latin typeface="+mn-ea"/>
                <a:sym typeface="+mn-ea"/>
              </a:rPr>
              <a:t>《2016年中国养猪业发展年度报告》编写组盘点2016年中国猪业发展，从总量分析、行情变化、猪肉消费、进出口贸易和遗传改良等不同角度“回头看”，结合中央实施供给侧结构性调整政策和2016年中国农村工作会议精神，对2017年及今后一段时间进行判断与分析。</a:t>
            </a:r>
            <a:endParaRPr lang="zh-CN" altLang="en-US" dirty="0">
              <a:latin typeface="+mn-ea"/>
            </a:endParaRPr>
          </a:p>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625" y="617220"/>
            <a:ext cx="8229600" cy="4455160"/>
          </a:xfrm>
        </p:spPr>
        <p:txBody>
          <a:bodyPr>
            <a:normAutofit/>
          </a:bodyPr>
          <a:lstStyle/>
          <a:p>
            <a:pPr algn="ctr">
              <a:buNone/>
            </a:pPr>
            <a:r>
              <a:rPr lang="zh-CN" altLang="en-US" sz="3600" b="1" dirty="0" smtClean="0"/>
              <a:t>一、大豆</a:t>
            </a:r>
          </a:p>
          <a:p>
            <a:pPr>
              <a:buNone/>
            </a:pPr>
            <a:r>
              <a:rPr lang="en-US" altLang="zh-CN" dirty="0" smtClean="0"/>
              <a:t>1.1  </a:t>
            </a:r>
            <a:r>
              <a:rPr lang="zh-CN" altLang="en-US" b="1" dirty="0" smtClean="0"/>
              <a:t>大豆产量</a:t>
            </a:r>
            <a:endParaRPr lang="en-US" altLang="zh-CN" b="1" dirty="0" smtClean="0"/>
          </a:p>
          <a:p>
            <a:pPr>
              <a:buNone/>
            </a:pPr>
            <a:endParaRPr lang="zh-CN" altLang="en-US" sz="3600" dirty="0"/>
          </a:p>
        </p:txBody>
      </p:sp>
      <p:graphicFrame>
        <p:nvGraphicFramePr>
          <p:cNvPr id="4" name="图表 3"/>
          <p:cNvGraphicFramePr/>
          <p:nvPr/>
        </p:nvGraphicFramePr>
        <p:xfrm>
          <a:off x="1214414" y="2071678"/>
          <a:ext cx="64770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76801" name="Rectangle 1"/>
          <p:cNvSpPr>
            <a:spLocks noChangeArrowheads="1"/>
          </p:cNvSpPr>
          <p:nvPr/>
        </p:nvSpPr>
        <p:spPr bwMode="auto">
          <a:xfrm>
            <a:off x="285720" y="5149912"/>
            <a:ext cx="8572560" cy="131064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spcBef>
                <a:spcPct val="0"/>
              </a:spcBef>
              <a:spcAft>
                <a:spcPct val="0"/>
              </a:spcAft>
              <a:buClrTx/>
              <a:buSzTx/>
              <a:buFontTx/>
              <a:buNone/>
            </a:pPr>
            <a:r>
              <a:rPr kumimoji="0" lang="zh-CN" sz="1400" b="1"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图</a:t>
            </a:r>
            <a:r>
              <a:rPr kumimoji="0" lang="en-US" altLang="zh-CN" sz="1400" b="1"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1-1 2006-2016</a:t>
            </a:r>
            <a:r>
              <a:rPr kumimoji="0" lang="zh-CN" altLang="en-US" sz="1400" b="1"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年中国大豆产量（资料来源：国家统计局网站，</a:t>
            </a:r>
            <a:r>
              <a:rPr kumimoji="0" lang="en-US" altLang="zh-CN" sz="1400" b="1"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www.http://data.stats.gov.cn)</a:t>
            </a:r>
            <a:endParaRPr kumimoji="0" lang="en-US" altLang="zh-CN" sz="1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spcBef>
                <a:spcPct val="0"/>
              </a:spcBef>
              <a:spcAft>
                <a:spcPct val="0"/>
              </a:spcAft>
              <a:buClrTx/>
              <a:buSzTx/>
              <a:buFontTx/>
              <a:buNone/>
            </a:pPr>
            <a:endParaRPr kumimoji="0" lang="en-US" altLang="zh-CN" sz="1200" b="1"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spcBef>
                <a:spcPct val="0"/>
              </a:spcBef>
              <a:spcAft>
                <a:spcPct val="0"/>
              </a:spcAft>
              <a:buClrTx/>
              <a:buSzTx/>
              <a:buFontTx/>
              <a:buNone/>
            </a:pPr>
            <a:r>
              <a:rPr kumimoji="0" lang="zh-CN" altLang="en-US" b="0" i="0" u="none" strike="noStrike" cap="none" normalizeH="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    </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可以看出，中国大豆产量逐年下降，产量最多年份是</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2006</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年和</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2010</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年。随着</a:t>
            </a:r>
            <a:r>
              <a:rPr kumimoji="0" lang="en-US" altLang="zh-CN"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2017</a:t>
            </a:r>
            <a:r>
              <a:rPr kumimoji="0" lang="zh-CN" altLang="en-US" b="0" i="0" u="none" strike="noStrike" cap="none" normalizeH="0" baseline="0" dirty="0" smtClean="0">
                <a:ln>
                  <a:noFill/>
                </a:ln>
                <a:solidFill>
                  <a:srgbClr val="000000"/>
                </a:solidFill>
                <a:effectLst/>
                <a:latin typeface="Cambria" panose="02040503050406030204" pitchFamily="18" charset="0"/>
                <a:ea typeface="宋体" panose="02010600030101010101" pitchFamily="2" charset="-122"/>
                <a:cs typeface="Times New Roman" panose="02020603050405020304" pitchFamily="18" charset="0"/>
              </a:rPr>
              <a:t>年重点突出农业供给侧结构性调整，未来几年会增加大豆播种面价，也会使用新技术提高大豆单产和总产量。</a:t>
            </a:r>
            <a:endParaRPr kumimoji="0" lang="zh-CN" altLang="en-US"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3200" dirty="0" smtClean="0"/>
              <a:t>1.2 </a:t>
            </a:r>
            <a:r>
              <a:rPr lang="zh-CN" altLang="en-US" sz="3200" b="1" dirty="0" smtClean="0"/>
              <a:t>大豆播种面积</a:t>
            </a:r>
            <a:endParaRPr lang="zh-CN" altLang="en-US" sz="3200" dirty="0"/>
          </a:p>
        </p:txBody>
      </p:sp>
      <p:graphicFrame>
        <p:nvGraphicFramePr>
          <p:cNvPr id="4" name="内容占位符 3"/>
          <p:cNvGraphicFramePr>
            <a:graphicFrameLocks noGrp="1"/>
          </p:cNvGraphicFramePr>
          <p:nvPr>
            <p:ph idx="1"/>
          </p:nvPr>
        </p:nvGraphicFramePr>
        <p:xfrm>
          <a:off x="928662" y="1428736"/>
          <a:ext cx="7329510" cy="35433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71472" y="4857760"/>
            <a:ext cx="8143933" cy="1678305"/>
          </a:xfrm>
          <a:prstGeom prst="rect">
            <a:avLst/>
          </a:prstGeom>
          <a:noFill/>
        </p:spPr>
        <p:txBody>
          <a:bodyPr wrap="square" rtlCol="0">
            <a:spAutoFit/>
          </a:bodyPr>
          <a:lstStyle/>
          <a:p>
            <a:r>
              <a:rPr lang="zh-CN" altLang="en-US" sz="1400" dirty="0" smtClean="0"/>
              <a:t>图</a:t>
            </a:r>
            <a:r>
              <a:rPr lang="en-US" sz="1400" dirty="0" smtClean="0"/>
              <a:t>1-2 2006-2016</a:t>
            </a:r>
            <a:r>
              <a:rPr lang="zh-CN" altLang="en-US" sz="1400" dirty="0" smtClean="0"/>
              <a:t>年中国大豆播种面积（资料来源：国家统计局网站，</a:t>
            </a:r>
            <a:r>
              <a:rPr lang="en-US" sz="1400" dirty="0" smtClean="0">
                <a:hlinkClick r:id="rId3"/>
              </a:rPr>
              <a:t>www.http://data.stats.gov.cn</a:t>
            </a:r>
            <a:r>
              <a:rPr lang="zh-CN" altLang="en-US" sz="1400" dirty="0" smtClean="0"/>
              <a:t>）</a:t>
            </a:r>
          </a:p>
          <a:p>
            <a:endParaRPr lang="en-US" altLang="zh-CN" dirty="0" smtClean="0"/>
          </a:p>
          <a:p>
            <a:r>
              <a:rPr lang="en-US" altLang="zh-CN" dirty="0" smtClean="0"/>
              <a:t>    </a:t>
            </a:r>
            <a:r>
              <a:rPr lang="zh-CN" altLang="en-US" dirty="0" smtClean="0"/>
              <a:t>中国大豆播种面积逐年下降，</a:t>
            </a:r>
            <a:r>
              <a:rPr lang="zh-CN" altLang="en-US" dirty="0" smtClean="0">
                <a:latin typeface="+mn-ea"/>
              </a:rPr>
              <a:t>2008年播种面积最大，为12118.03千公顷。这10年大豆平均产量为10892.76万t，2016年大豆播种面积有所增加，预计2017年大豆播种面积会进一步增加。</a:t>
            </a:r>
          </a:p>
          <a:p>
            <a:endParaRPr lang="zh-CN" altLang="en-US" dirty="0" smtClean="0">
              <a:latin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3200" dirty="0" smtClean="0"/>
              <a:t>1.3</a:t>
            </a:r>
            <a:r>
              <a:rPr lang="en-US" altLang="zh-CN" sz="3200" b="1" dirty="0" smtClean="0"/>
              <a:t> </a:t>
            </a:r>
            <a:r>
              <a:rPr lang="zh-CN" altLang="en-US" sz="3200" b="1" dirty="0" smtClean="0"/>
              <a:t>大豆进口量</a:t>
            </a:r>
          </a:p>
        </p:txBody>
      </p:sp>
      <p:graphicFrame>
        <p:nvGraphicFramePr>
          <p:cNvPr id="4" name="内容占位符 3"/>
          <p:cNvGraphicFramePr>
            <a:graphicFrameLocks noGrp="1"/>
          </p:cNvGraphicFramePr>
          <p:nvPr>
            <p:ph idx="1"/>
          </p:nvPr>
        </p:nvGraphicFramePr>
        <p:xfrm>
          <a:off x="928662" y="1214422"/>
          <a:ext cx="7215238" cy="35719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00034" y="4786322"/>
            <a:ext cx="8358246" cy="1952625"/>
          </a:xfrm>
          <a:prstGeom prst="rect">
            <a:avLst/>
          </a:prstGeom>
          <a:noFill/>
        </p:spPr>
        <p:txBody>
          <a:bodyPr wrap="square" rtlCol="0">
            <a:spAutoFit/>
          </a:bodyPr>
          <a:lstStyle/>
          <a:p>
            <a:r>
              <a:rPr lang="en-US" altLang="zh-CN" sz="1400" b="1" dirty="0" smtClean="0"/>
              <a:t>           </a:t>
            </a:r>
            <a:r>
              <a:rPr lang="zh-CN" altLang="en-US" sz="1400" dirty="0" smtClean="0"/>
              <a:t>图</a:t>
            </a:r>
            <a:r>
              <a:rPr lang="en-US" sz="1400" dirty="0" smtClean="0"/>
              <a:t>1-3 2006-2016</a:t>
            </a:r>
            <a:r>
              <a:rPr lang="zh-CN" altLang="en-US" sz="1400" dirty="0" smtClean="0"/>
              <a:t>年中国进口大豆（资料来源：国家统计局网站，</a:t>
            </a:r>
            <a:r>
              <a:rPr lang="en-US" sz="1400" dirty="0" smtClean="0">
                <a:hlinkClick r:id="rId3"/>
              </a:rPr>
              <a:t>www.http://data.stats.gov.cn</a:t>
            </a:r>
            <a:r>
              <a:rPr lang="zh-CN" altLang="en-US" sz="1400" dirty="0" smtClean="0"/>
              <a:t>）</a:t>
            </a:r>
          </a:p>
          <a:p>
            <a:endParaRPr lang="en-US" altLang="zh-CN" dirty="0" smtClean="0"/>
          </a:p>
          <a:p>
            <a:r>
              <a:rPr lang="en-US" altLang="zh-CN" dirty="0" smtClean="0"/>
              <a:t>    </a:t>
            </a:r>
            <a:r>
              <a:rPr lang="zh-CN" altLang="en-US" dirty="0" smtClean="0"/>
              <a:t>可以看出，</a:t>
            </a:r>
            <a:r>
              <a:rPr lang="zh-CN" altLang="en-US" dirty="0" smtClean="0">
                <a:latin typeface="+mn-ea"/>
              </a:rPr>
              <a:t>中国大豆进口数量快速增长，2006-2015年平均增长速度为12.29%，生猪出栏从2006年的6.12亿头，到2014年7.35亿头，净增1.23亿头，但2016年表现略微减少，其中，从美国进口大豆就达到3000万t。但伴随中国种植业产业结构调整，大豆国内自给会逐步增加。</a:t>
            </a:r>
          </a:p>
          <a:p>
            <a:endParaRPr lang="zh-CN" altLang="en-US" dirty="0" smtClean="0">
              <a:latin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en-US" altLang="zh-CN" sz="3600" dirty="0" smtClean="0"/>
              <a:t/>
            </a:r>
            <a:br>
              <a:rPr lang="en-US" altLang="zh-CN" sz="3600" dirty="0" smtClean="0"/>
            </a:br>
            <a:r>
              <a:rPr lang="en-US" altLang="zh-CN" sz="3600" dirty="0" smtClean="0"/>
              <a:t>1.4 </a:t>
            </a:r>
            <a:r>
              <a:rPr lang="zh-CN" altLang="en-US" sz="3600" b="1" dirty="0" smtClean="0"/>
              <a:t>豆粕价格分析</a:t>
            </a:r>
            <a:r>
              <a:rPr lang="zh-CN" altLang="en-US" sz="3600" dirty="0" smtClean="0"/>
              <a:t/>
            </a:r>
            <a:br>
              <a:rPr lang="zh-CN" altLang="en-US" sz="3600" dirty="0" smtClean="0"/>
            </a:br>
            <a:endParaRPr lang="zh-CN" altLang="en-US" sz="3600" dirty="0"/>
          </a:p>
        </p:txBody>
      </p:sp>
      <p:graphicFrame>
        <p:nvGraphicFramePr>
          <p:cNvPr id="4" name="内容占位符 3"/>
          <p:cNvGraphicFramePr>
            <a:graphicFrameLocks noGrp="1"/>
          </p:cNvGraphicFramePr>
          <p:nvPr>
            <p:ph idx="1"/>
          </p:nvPr>
        </p:nvGraphicFramePr>
        <p:xfrm>
          <a:off x="928662" y="1285860"/>
          <a:ext cx="7429552" cy="385765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40039" y="4797116"/>
            <a:ext cx="8501122" cy="1953260"/>
          </a:xfrm>
          <a:prstGeom prst="rect">
            <a:avLst/>
          </a:prstGeom>
          <a:noFill/>
        </p:spPr>
        <p:txBody>
          <a:bodyPr wrap="square" rtlCol="0">
            <a:spAutoFit/>
          </a:bodyPr>
          <a:lstStyle/>
          <a:p>
            <a:endParaRPr lang="en-US" altLang="zh-CN" dirty="0" smtClean="0"/>
          </a:p>
          <a:p>
            <a:pPr algn="ctr"/>
            <a:r>
              <a:rPr lang="zh-CN" altLang="en-US" sz="1400" dirty="0" smtClean="0"/>
              <a:t>图</a:t>
            </a:r>
            <a:r>
              <a:rPr lang="en-US" sz="1400" dirty="0" smtClean="0"/>
              <a:t>1-4  2006-2016</a:t>
            </a:r>
            <a:r>
              <a:rPr lang="zh-CN" altLang="en-US" sz="1400" dirty="0" smtClean="0"/>
              <a:t>年各年平均粕价格波动（资料来源：中国种猪信息网）</a:t>
            </a:r>
          </a:p>
          <a:p>
            <a:r>
              <a:rPr lang="zh-CN" altLang="en-US" dirty="0" smtClean="0"/>
              <a:t>    </a:t>
            </a:r>
            <a:endParaRPr lang="en-US" altLang="zh-CN" dirty="0" smtClean="0"/>
          </a:p>
          <a:p>
            <a:r>
              <a:rPr lang="en-US" altLang="zh-CN" dirty="0" smtClean="0"/>
              <a:t>    </a:t>
            </a:r>
            <a:r>
              <a:rPr lang="zh-CN" altLang="en-US" dirty="0" smtClean="0"/>
              <a:t>可以看出，豆粕价格趋于平稳、下降的态势。</a:t>
            </a:r>
            <a:r>
              <a:rPr lang="zh-CN" altLang="en-US" dirty="0" smtClean="0">
                <a:latin typeface="+mn-ea"/>
              </a:rPr>
              <a:t>2015年中央经济工作会议和中央农村工作会议提出供给侧结构性调整工作方针，估计2017年和今后要提高大豆播种面积，也缓解由于进口大豆带来价格不稳定性。</a:t>
            </a:r>
          </a:p>
          <a:p>
            <a:endParaRPr lang="zh-CN" altLang="en-US" dirty="0" smtClean="0">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二、玉米</a:t>
            </a:r>
            <a:endParaRPr lang="zh-CN" altLang="en-US" sz="3600" b="1" dirty="0"/>
          </a:p>
        </p:txBody>
      </p:sp>
      <p:sp>
        <p:nvSpPr>
          <p:cNvPr id="3" name="内容占位符 2"/>
          <p:cNvSpPr>
            <a:spLocks noGrp="1"/>
          </p:cNvSpPr>
          <p:nvPr>
            <p:ph idx="1"/>
          </p:nvPr>
        </p:nvSpPr>
        <p:spPr>
          <a:xfrm>
            <a:off x="457200" y="1214423"/>
            <a:ext cx="8229600" cy="3786214"/>
          </a:xfrm>
        </p:spPr>
        <p:txBody>
          <a:bodyPr/>
          <a:lstStyle/>
          <a:p>
            <a:pPr>
              <a:buNone/>
            </a:pPr>
            <a:r>
              <a:rPr lang="en-US" altLang="zh-CN" dirty="0" smtClean="0"/>
              <a:t>2.1 </a:t>
            </a:r>
            <a:r>
              <a:rPr lang="zh-CN" altLang="en-US" b="1" dirty="0" smtClean="0"/>
              <a:t>玉米产量</a:t>
            </a:r>
            <a:endParaRPr lang="en-US" altLang="zh-CN" b="1" dirty="0" smtClean="0"/>
          </a:p>
          <a:p>
            <a:pPr>
              <a:buNone/>
            </a:pPr>
            <a:endParaRPr lang="zh-CN" altLang="en-US" dirty="0"/>
          </a:p>
        </p:txBody>
      </p:sp>
      <p:graphicFrame>
        <p:nvGraphicFramePr>
          <p:cNvPr id="4" name="图表 3"/>
          <p:cNvGraphicFramePr/>
          <p:nvPr/>
        </p:nvGraphicFramePr>
        <p:xfrm>
          <a:off x="1290637" y="1733550"/>
          <a:ext cx="6562725" cy="33909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28596" y="4826675"/>
            <a:ext cx="8501122" cy="1678305"/>
          </a:xfrm>
          <a:prstGeom prst="rect">
            <a:avLst/>
          </a:prstGeom>
          <a:noFill/>
        </p:spPr>
        <p:txBody>
          <a:bodyPr wrap="square" rtlCol="0">
            <a:spAutoFit/>
          </a:bodyPr>
          <a:lstStyle/>
          <a:p>
            <a:pPr algn="ctr"/>
            <a:r>
              <a:rPr lang="zh-CN" altLang="en-US" sz="1400" dirty="0" smtClean="0"/>
              <a:t>图</a:t>
            </a:r>
            <a:r>
              <a:rPr lang="en-US" sz="1400" dirty="0" smtClean="0"/>
              <a:t>2-1 2006-2016</a:t>
            </a:r>
            <a:r>
              <a:rPr lang="zh-CN" altLang="en-US" sz="1400" dirty="0" smtClean="0"/>
              <a:t>年中国玉米产量（资料来源：国家统计局网站，</a:t>
            </a:r>
            <a:r>
              <a:rPr lang="en-US" sz="1400" dirty="0" smtClean="0">
                <a:hlinkClick r:id="rId3"/>
              </a:rPr>
              <a:t>www.http://data.stats.gov.cn</a:t>
            </a:r>
            <a:r>
              <a:rPr lang="zh-CN" altLang="en-US" sz="1400" dirty="0" smtClean="0"/>
              <a:t>）</a:t>
            </a:r>
          </a:p>
          <a:p>
            <a:endParaRPr lang="en-US" altLang="zh-CN" dirty="0" smtClean="0"/>
          </a:p>
          <a:p>
            <a:r>
              <a:rPr lang="en-US" altLang="zh-CN" dirty="0" smtClean="0"/>
              <a:t>    </a:t>
            </a:r>
            <a:r>
              <a:rPr lang="zh-CN" altLang="en-US" dirty="0" smtClean="0"/>
              <a:t>可以看出，</a:t>
            </a:r>
            <a:r>
              <a:rPr lang="zh-CN" altLang="en-US" dirty="0" smtClean="0">
                <a:latin typeface="+mn-ea"/>
              </a:rPr>
              <a:t>2006-2015年玉米产量逐年、稳步提升。10年平均增长速度为8.24%。这10年农民种玉米积极性很高，2016年玉米产量有所下降，随着农业种植结构调整，玉米产量还会持续下降。</a:t>
            </a:r>
          </a:p>
          <a:p>
            <a:endParaRPr lang="zh-CN" altLang="en-US" dirty="0" smtClean="0">
              <a:latin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3200" dirty="0" smtClean="0"/>
              <a:t>2.2</a:t>
            </a:r>
            <a:r>
              <a:rPr lang="en-US" altLang="zh-CN" sz="3200" b="1" dirty="0" smtClean="0"/>
              <a:t> </a:t>
            </a:r>
            <a:r>
              <a:rPr lang="zh-CN" altLang="en-US" sz="3200" b="1" dirty="0" smtClean="0"/>
              <a:t>玉米播种面积</a:t>
            </a:r>
            <a:endParaRPr lang="zh-CN" altLang="en-US" sz="3200" b="1" dirty="0"/>
          </a:p>
        </p:txBody>
      </p:sp>
      <p:graphicFrame>
        <p:nvGraphicFramePr>
          <p:cNvPr id="4" name="内容占位符 3"/>
          <p:cNvGraphicFramePr>
            <a:graphicFrameLocks noGrp="1"/>
          </p:cNvGraphicFramePr>
          <p:nvPr>
            <p:ph idx="1"/>
          </p:nvPr>
        </p:nvGraphicFramePr>
        <p:xfrm>
          <a:off x="1071538" y="1214422"/>
          <a:ext cx="6972320" cy="375762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00034" y="4857760"/>
            <a:ext cx="8358246" cy="1678305"/>
          </a:xfrm>
          <a:prstGeom prst="rect">
            <a:avLst/>
          </a:prstGeom>
          <a:noFill/>
        </p:spPr>
        <p:txBody>
          <a:bodyPr wrap="square" rtlCol="0">
            <a:spAutoFit/>
          </a:bodyPr>
          <a:lstStyle/>
          <a:p>
            <a:pPr algn="ctr"/>
            <a:r>
              <a:rPr lang="zh-CN" altLang="en-US" sz="1400" dirty="0" smtClean="0"/>
              <a:t>图</a:t>
            </a:r>
            <a:r>
              <a:rPr lang="en-US" sz="1400" dirty="0" smtClean="0"/>
              <a:t>2-2 2006-2016</a:t>
            </a:r>
            <a:r>
              <a:rPr lang="zh-CN" altLang="en-US" sz="1400" dirty="0" smtClean="0"/>
              <a:t>年中国玉米播种面积（资料来源：国家统计局网站，</a:t>
            </a:r>
            <a:r>
              <a:rPr lang="en-US" sz="1400" dirty="0" smtClean="0">
                <a:hlinkClick r:id="rId3"/>
              </a:rPr>
              <a:t>www.http://data.stats.gov.cn</a:t>
            </a:r>
            <a:r>
              <a:rPr lang="zh-CN" altLang="en-US" sz="1400" dirty="0" smtClean="0"/>
              <a:t>）</a:t>
            </a:r>
          </a:p>
          <a:p>
            <a:endParaRPr lang="en-US" altLang="zh-CN" dirty="0" smtClean="0"/>
          </a:p>
          <a:p>
            <a:r>
              <a:rPr lang="en-US" altLang="zh-CN" dirty="0" smtClean="0"/>
              <a:t>    </a:t>
            </a:r>
            <a:r>
              <a:rPr lang="zh-CN" altLang="en-US" dirty="0" smtClean="0"/>
              <a:t>可以看出，</a:t>
            </a:r>
            <a:r>
              <a:rPr lang="zh-CN" altLang="en-US" dirty="0" smtClean="0">
                <a:latin typeface="+mn-ea"/>
              </a:rPr>
              <a:t>玉米播种面积逐年上升。10年中增长10000千公顷。2006-2015年，10年平均增长速度为3.30%。2016年播种面积开始减少，2017年继续减少玉米播种面积。</a:t>
            </a:r>
          </a:p>
          <a:p>
            <a:endParaRPr lang="zh-CN" altLang="en-US" dirty="0" smtClean="0">
              <a:latin typeface="+mn-ea"/>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0</TotalTime>
  <Words>1224</Words>
  <Application>Microsoft Office PowerPoint</Application>
  <PresentationFormat>全屏显示(4:3)</PresentationFormat>
  <Paragraphs>89</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PowerPoint 演示文稿</vt:lpstr>
      <vt:lpstr>目录</vt:lpstr>
      <vt:lpstr>PowerPoint 演示文稿</vt:lpstr>
      <vt:lpstr>PowerPoint 演示文稿</vt:lpstr>
      <vt:lpstr>1.2 大豆播种面积</vt:lpstr>
      <vt:lpstr>1.3 大豆进口量</vt:lpstr>
      <vt:lpstr> 1.4 豆粕价格分析 </vt:lpstr>
      <vt:lpstr>二、玉米</vt:lpstr>
      <vt:lpstr>2.2 玉米播种面积</vt:lpstr>
      <vt:lpstr>2.3 玉米进口量</vt:lpstr>
      <vt:lpstr>2.4 玉米价格分析</vt:lpstr>
      <vt:lpstr>三、小麦</vt:lpstr>
      <vt:lpstr> 3.2 小麦播种面积 </vt:lpstr>
      <vt:lpstr>3.3 小麦进口量</vt:lpstr>
      <vt:lpstr>四、粮食产量与供给侧结构性调整</vt:lpstr>
      <vt:lpstr>4.2 粮食播种面积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i027</cp:lastModifiedBy>
  <cp:revision>223</cp:revision>
  <dcterms:created xsi:type="dcterms:W3CDTF">2017-02-07T06:24:00Z</dcterms:created>
  <dcterms:modified xsi:type="dcterms:W3CDTF">2017-02-09T09:24:52Z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