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8" r:id="rId12"/>
    <p:sldId id="265" r:id="rId13"/>
    <p:sldId id="266" r:id="rId14"/>
    <p:sldId id="269" r:id="rId15"/>
    <p:sldId id="270" r:id="rId16"/>
    <p:sldId id="267" r:id="rId17"/>
    <p:sldId id="272" r:id="rId18"/>
    <p:sldId id="278" r:id="rId19"/>
    <p:sldId id="271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3C73C-A379-4AE4-B1E3-780F546AC7FF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95F2E8D-30A8-4540-85B5-0D1B3E20802B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FF0000"/>
              </a:solidFill>
            </a:rPr>
            <a:t>技术</a:t>
          </a:r>
          <a:endParaRPr lang="en-US" altLang="zh-CN" b="1" dirty="0" smtClean="0">
            <a:solidFill>
              <a:srgbClr val="FF0000"/>
            </a:solidFill>
          </a:endParaRPr>
        </a:p>
        <a:p>
          <a:r>
            <a:rPr lang="zh-CN" altLang="en-US" b="1" dirty="0" smtClean="0">
              <a:solidFill>
                <a:srgbClr val="FF0000"/>
              </a:solidFill>
            </a:rPr>
            <a:t>环节</a:t>
          </a:r>
          <a:endParaRPr lang="zh-CN" altLang="en-US" b="1" dirty="0">
            <a:solidFill>
              <a:srgbClr val="FF0000"/>
            </a:solidFill>
          </a:endParaRPr>
        </a:p>
      </dgm:t>
    </dgm:pt>
    <dgm:pt modelId="{2ED76369-F227-40EA-B8D9-164292353B39}" cxnId="{2DE6BBAD-39E8-4C31-89B1-3369631D2C67}" type="parTrans">
      <dgm:prSet/>
      <dgm:spPr/>
      <dgm:t>
        <a:bodyPr/>
        <a:lstStyle/>
        <a:p>
          <a:endParaRPr lang="zh-CN" altLang="en-US"/>
        </a:p>
      </dgm:t>
    </dgm:pt>
    <dgm:pt modelId="{4F525DE4-56C5-4DBD-BB07-8B40329913F2}" cxnId="{2DE6BBAD-39E8-4C31-89B1-3369631D2C67}" type="sibTrans">
      <dgm:prSet/>
      <dgm:spPr/>
      <dgm:t>
        <a:bodyPr/>
        <a:lstStyle/>
        <a:p>
          <a:endParaRPr lang="zh-CN" altLang="en-US"/>
        </a:p>
      </dgm:t>
    </dgm:pt>
    <dgm:pt modelId="{28750C5C-3E21-4DD7-B562-02D864F703FF}">
      <dgm:prSet phldrT="[文本]"/>
      <dgm:spPr/>
      <dgm:t>
        <a:bodyPr/>
        <a:lstStyle/>
        <a:p>
          <a:r>
            <a:rPr lang="zh-CN" altLang="en-US" dirty="0" smtClean="0">
              <a:solidFill>
                <a:srgbClr val="0000FF"/>
              </a:solidFill>
            </a:rPr>
            <a:t>品种</a:t>
          </a:r>
          <a:endParaRPr lang="zh-CN" altLang="en-US" dirty="0">
            <a:solidFill>
              <a:srgbClr val="0000FF"/>
            </a:solidFill>
          </a:endParaRPr>
        </a:p>
      </dgm:t>
    </dgm:pt>
    <dgm:pt modelId="{058108BC-7BA2-4193-BD70-5BF6673754A4}" cxnId="{491F1D88-45B9-4EAF-89A7-968FCFF03B15}" type="parTrans">
      <dgm:prSet/>
      <dgm:spPr/>
      <dgm:t>
        <a:bodyPr/>
        <a:lstStyle/>
        <a:p>
          <a:endParaRPr lang="zh-CN" altLang="en-US"/>
        </a:p>
      </dgm:t>
    </dgm:pt>
    <dgm:pt modelId="{92D7E919-1DF7-4FB4-A3A1-2B253690FEE0}" cxnId="{491F1D88-45B9-4EAF-89A7-968FCFF03B15}" type="sibTrans">
      <dgm:prSet/>
      <dgm:spPr/>
      <dgm:t>
        <a:bodyPr/>
        <a:lstStyle/>
        <a:p>
          <a:endParaRPr lang="zh-CN" altLang="en-US"/>
        </a:p>
      </dgm:t>
    </dgm:pt>
    <dgm:pt modelId="{4F2493EF-E332-4AAF-94B3-2BD0AA635C8C}">
      <dgm:prSet phldrT="[文本]"/>
      <dgm:spPr/>
      <dgm:t>
        <a:bodyPr/>
        <a:lstStyle/>
        <a:p>
          <a:r>
            <a:rPr lang="zh-CN" altLang="en-US" dirty="0" smtClean="0"/>
            <a:t>生产管理</a:t>
          </a:r>
          <a:endParaRPr lang="zh-CN" altLang="en-US" dirty="0"/>
        </a:p>
      </dgm:t>
    </dgm:pt>
    <dgm:pt modelId="{AC0B2723-8D71-4C95-BB58-E45311FCE834}" cxnId="{BCA668C3-1E10-407D-8B9E-04E8A77773C2}" type="parTrans">
      <dgm:prSet/>
      <dgm:spPr/>
      <dgm:t>
        <a:bodyPr/>
        <a:lstStyle/>
        <a:p>
          <a:endParaRPr lang="zh-CN" altLang="en-US"/>
        </a:p>
      </dgm:t>
    </dgm:pt>
    <dgm:pt modelId="{30424699-4DC1-4ED3-9A8E-1A825EA7F65F}" cxnId="{BCA668C3-1E10-407D-8B9E-04E8A77773C2}" type="sibTrans">
      <dgm:prSet/>
      <dgm:spPr/>
      <dgm:t>
        <a:bodyPr/>
        <a:lstStyle/>
        <a:p>
          <a:endParaRPr lang="zh-CN" altLang="en-US"/>
        </a:p>
      </dgm:t>
    </dgm:pt>
    <dgm:pt modelId="{808B3B67-29B0-4412-9D9D-02A6A079D738}">
      <dgm:prSet phldrT="[文本]"/>
      <dgm:spPr/>
      <dgm:t>
        <a:bodyPr/>
        <a:lstStyle/>
        <a:p>
          <a:r>
            <a:rPr lang="zh-CN" altLang="en-US" dirty="0" smtClean="0"/>
            <a:t>疾病控制</a:t>
          </a:r>
          <a:endParaRPr lang="zh-CN" altLang="en-US" dirty="0"/>
        </a:p>
      </dgm:t>
    </dgm:pt>
    <dgm:pt modelId="{913710A6-BDF9-4A3E-BFD1-FD043092DD1C}" cxnId="{F01E0147-F499-4EF2-97A6-0643C3AA77BA}" type="parTrans">
      <dgm:prSet/>
      <dgm:spPr/>
      <dgm:t>
        <a:bodyPr/>
        <a:lstStyle/>
        <a:p>
          <a:endParaRPr lang="zh-CN" altLang="en-US"/>
        </a:p>
      </dgm:t>
    </dgm:pt>
    <dgm:pt modelId="{25764997-D869-48C4-926F-EBAADC501ED7}" cxnId="{F01E0147-F499-4EF2-97A6-0643C3AA77BA}" type="sibTrans">
      <dgm:prSet/>
      <dgm:spPr/>
      <dgm:t>
        <a:bodyPr/>
        <a:lstStyle/>
        <a:p>
          <a:endParaRPr lang="zh-CN" altLang="en-US"/>
        </a:p>
      </dgm:t>
    </dgm:pt>
    <dgm:pt modelId="{C16D611A-69BF-4B7C-B61B-C13198DF3FE4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0000FF"/>
              </a:solidFill>
            </a:rPr>
            <a:t>环境</a:t>
          </a:r>
          <a:endParaRPr lang="zh-CN" altLang="en-US" b="1" dirty="0">
            <a:solidFill>
              <a:srgbClr val="0000FF"/>
            </a:solidFill>
          </a:endParaRPr>
        </a:p>
      </dgm:t>
    </dgm:pt>
    <dgm:pt modelId="{228EFF4B-A4D4-4D1F-ACF5-E00C49DD0865}" cxnId="{F54737FF-D7AD-41C1-90C0-745CBFC94126}" type="parTrans">
      <dgm:prSet/>
      <dgm:spPr/>
      <dgm:t>
        <a:bodyPr/>
        <a:lstStyle/>
        <a:p>
          <a:endParaRPr lang="zh-CN" altLang="en-US"/>
        </a:p>
      </dgm:t>
    </dgm:pt>
    <dgm:pt modelId="{96B6BF53-BCEF-4D33-B1E0-01ED7C2B8ED1}" cxnId="{F54737FF-D7AD-41C1-90C0-745CBFC94126}" type="sibTrans">
      <dgm:prSet/>
      <dgm:spPr/>
      <dgm:t>
        <a:bodyPr/>
        <a:lstStyle/>
        <a:p>
          <a:endParaRPr lang="zh-CN" altLang="en-US"/>
        </a:p>
      </dgm:t>
    </dgm:pt>
    <dgm:pt modelId="{2B0B2FAD-D51A-43D9-A9AE-1C4B1E646716}">
      <dgm:prSet phldrT="[文本]"/>
      <dgm:spPr/>
      <dgm:t>
        <a:bodyPr/>
        <a:lstStyle/>
        <a:p>
          <a:r>
            <a:rPr lang="zh-CN" altLang="en-US" dirty="0" smtClean="0">
              <a:solidFill>
                <a:srgbClr val="0000FF"/>
              </a:solidFill>
            </a:rPr>
            <a:t>饲料</a:t>
          </a:r>
          <a:endParaRPr lang="zh-CN" altLang="en-US" dirty="0">
            <a:solidFill>
              <a:srgbClr val="0000FF"/>
            </a:solidFill>
          </a:endParaRPr>
        </a:p>
      </dgm:t>
    </dgm:pt>
    <dgm:pt modelId="{19AB04C1-2582-4D31-899B-690EBB4F0A47}" cxnId="{FC7ED3B8-BD95-4A2F-9A33-EFAE7218D2C8}" type="parTrans">
      <dgm:prSet/>
      <dgm:spPr/>
      <dgm:t>
        <a:bodyPr/>
        <a:lstStyle/>
        <a:p>
          <a:endParaRPr lang="zh-CN" altLang="en-US"/>
        </a:p>
      </dgm:t>
    </dgm:pt>
    <dgm:pt modelId="{AD587363-39FD-4890-91CA-B61B6DA8D30A}" cxnId="{FC7ED3B8-BD95-4A2F-9A33-EFAE7218D2C8}" type="sibTrans">
      <dgm:prSet/>
      <dgm:spPr/>
      <dgm:t>
        <a:bodyPr/>
        <a:lstStyle/>
        <a:p>
          <a:endParaRPr lang="zh-CN" altLang="en-US"/>
        </a:p>
      </dgm:t>
    </dgm:pt>
    <dgm:pt modelId="{9A22703A-5F52-4E4B-AEA2-EFD07325150E}">
      <dgm:prSet phldrT="[文本]"/>
      <dgm:spPr/>
      <dgm:t>
        <a:bodyPr/>
        <a:lstStyle/>
        <a:p>
          <a:r>
            <a:rPr lang="zh-CN" altLang="en-US" dirty="0" smtClean="0"/>
            <a:t>饲养管理</a:t>
          </a:r>
          <a:endParaRPr lang="zh-CN" altLang="en-US" dirty="0"/>
        </a:p>
      </dgm:t>
    </dgm:pt>
    <dgm:pt modelId="{4044922E-27FF-4B05-84E4-2DDE0FD596CD}" cxnId="{EE0AAC94-B9D6-44A9-83BA-84EE635FE9FB}" type="parTrans">
      <dgm:prSet/>
      <dgm:spPr/>
      <dgm:t>
        <a:bodyPr/>
        <a:lstStyle/>
        <a:p>
          <a:endParaRPr lang="zh-CN" altLang="en-US"/>
        </a:p>
      </dgm:t>
    </dgm:pt>
    <dgm:pt modelId="{441DD552-023F-4AB0-BAB1-0D6B00674132}" cxnId="{EE0AAC94-B9D6-44A9-83BA-84EE635FE9FB}" type="sibTrans">
      <dgm:prSet/>
      <dgm:spPr/>
      <dgm:t>
        <a:bodyPr/>
        <a:lstStyle/>
        <a:p>
          <a:endParaRPr lang="zh-CN" altLang="en-US"/>
        </a:p>
      </dgm:t>
    </dgm:pt>
    <dgm:pt modelId="{521305AF-75EB-41FE-AA30-CC1AE65E2E61}" type="pres">
      <dgm:prSet presAssocID="{4F53C73C-A379-4AE4-B1E3-780F546AC7F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8613EFB-E938-4E68-AE3F-77EC707BB8D8}" type="pres">
      <dgm:prSet presAssocID="{295F2E8D-30A8-4540-85B5-0D1B3E20802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zh-CN" altLang="en-US"/>
        </a:p>
      </dgm:t>
    </dgm:pt>
    <dgm:pt modelId="{40B9207D-1F1D-4018-998D-B1C1EBB7CC1C}" type="pres">
      <dgm:prSet presAssocID="{28750C5C-3E21-4DD7-B562-02D864F703FF}" presName="Accent1" presStyleCnt="0"/>
      <dgm:spPr/>
    </dgm:pt>
    <dgm:pt modelId="{84721438-1762-4116-9DC4-4D8E7F06EBE7}" type="pres">
      <dgm:prSet presAssocID="{28750C5C-3E21-4DD7-B562-02D864F703FF}" presName="Accent" presStyleLbl="bgShp" presStyleIdx="0" presStyleCnt="6"/>
      <dgm:spPr/>
    </dgm:pt>
    <dgm:pt modelId="{1DBED39B-0741-44A6-958F-EBF7933B87F1}" type="pres">
      <dgm:prSet presAssocID="{28750C5C-3E21-4DD7-B562-02D864F703F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A3995DE-FFB9-4EF5-88C5-7A6D55E53314}" type="pres">
      <dgm:prSet presAssocID="{4F2493EF-E332-4AAF-94B3-2BD0AA635C8C}" presName="Accent2" presStyleCnt="0"/>
      <dgm:spPr/>
    </dgm:pt>
    <dgm:pt modelId="{8F29558F-D0B1-47B3-A630-CF0ACE670088}" type="pres">
      <dgm:prSet presAssocID="{4F2493EF-E332-4AAF-94B3-2BD0AA635C8C}" presName="Accent" presStyleLbl="bgShp" presStyleIdx="1" presStyleCnt="6"/>
      <dgm:spPr/>
    </dgm:pt>
    <dgm:pt modelId="{55E56102-8EF8-405B-8031-CBAC7655AA47}" type="pres">
      <dgm:prSet presAssocID="{4F2493EF-E332-4AAF-94B3-2BD0AA635C8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01686785-0375-46B7-BD1F-4F116252AEEF}" type="pres">
      <dgm:prSet presAssocID="{808B3B67-29B0-4412-9D9D-02A6A079D738}" presName="Accent3" presStyleCnt="0"/>
      <dgm:spPr/>
    </dgm:pt>
    <dgm:pt modelId="{B7299653-4708-47B5-B9A2-0D73A511F341}" type="pres">
      <dgm:prSet presAssocID="{808B3B67-29B0-4412-9D9D-02A6A079D738}" presName="Accent" presStyleLbl="bgShp" presStyleIdx="2" presStyleCnt="6"/>
      <dgm:spPr/>
    </dgm:pt>
    <dgm:pt modelId="{D1339024-8D58-4FAF-B73D-13FB89B5D7BA}" type="pres">
      <dgm:prSet presAssocID="{808B3B67-29B0-4412-9D9D-02A6A079D738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7CA738A5-55C6-438D-AE1B-F7D9D768A630}" type="pres">
      <dgm:prSet presAssocID="{C16D611A-69BF-4B7C-B61B-C13198DF3FE4}" presName="Accent4" presStyleCnt="0"/>
      <dgm:spPr/>
    </dgm:pt>
    <dgm:pt modelId="{390DF85D-F162-48D5-B250-5ED9D185CDE1}" type="pres">
      <dgm:prSet presAssocID="{C16D611A-69BF-4B7C-B61B-C13198DF3FE4}" presName="Accent" presStyleLbl="bgShp" presStyleIdx="3" presStyleCnt="6"/>
      <dgm:spPr/>
    </dgm:pt>
    <dgm:pt modelId="{FD43DBC4-44E3-47DB-A898-8E6855228DC2}" type="pres">
      <dgm:prSet presAssocID="{C16D611A-69BF-4B7C-B61B-C13198DF3FE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FAABAA9B-2087-4622-A428-FAD371333364}" type="pres">
      <dgm:prSet presAssocID="{2B0B2FAD-D51A-43D9-A9AE-1C4B1E646716}" presName="Accent5" presStyleCnt="0"/>
      <dgm:spPr/>
    </dgm:pt>
    <dgm:pt modelId="{DCC79AA2-81E8-4D72-ABD7-03163D5F65BC}" type="pres">
      <dgm:prSet presAssocID="{2B0B2FAD-D51A-43D9-A9AE-1C4B1E646716}" presName="Accent" presStyleLbl="bgShp" presStyleIdx="4" presStyleCnt="6"/>
      <dgm:spPr/>
    </dgm:pt>
    <dgm:pt modelId="{CC7F68BB-A335-402A-A77C-31863B13BAB1}" type="pres">
      <dgm:prSet presAssocID="{2B0B2FAD-D51A-43D9-A9AE-1C4B1E646716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AFB1B8A-9BD3-46BF-9394-2182C675EAF5}" type="pres">
      <dgm:prSet presAssocID="{9A22703A-5F52-4E4B-AEA2-EFD07325150E}" presName="Accent6" presStyleCnt="0"/>
      <dgm:spPr/>
    </dgm:pt>
    <dgm:pt modelId="{56E2FCD3-4BBF-410C-B88E-F4E4B0884AA4}" type="pres">
      <dgm:prSet presAssocID="{9A22703A-5F52-4E4B-AEA2-EFD07325150E}" presName="Accent" presStyleLbl="bgShp" presStyleIdx="5" presStyleCnt="6"/>
      <dgm:spPr/>
    </dgm:pt>
    <dgm:pt modelId="{B28DF422-8E71-47E2-BF1E-0DA2C4729E2A}" type="pres">
      <dgm:prSet presAssocID="{9A22703A-5F52-4E4B-AEA2-EFD07325150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3F2B0A7-59E3-4079-8A94-15C6796D5495}" type="presOf" srcId="{4F53C73C-A379-4AE4-B1E3-780F546AC7FF}" destId="{521305AF-75EB-41FE-AA30-CC1AE65E2E61}" srcOrd="0" destOrd="0" presId="urn:microsoft.com/office/officeart/2011/layout/HexagonRadial"/>
    <dgm:cxn modelId="{577FCF01-BA37-4FB2-8EF9-D12DAEA0AE9E}" type="presOf" srcId="{28750C5C-3E21-4DD7-B562-02D864F703FF}" destId="{1DBED39B-0741-44A6-958F-EBF7933B87F1}" srcOrd="0" destOrd="0" presId="urn:microsoft.com/office/officeart/2011/layout/HexagonRadial"/>
    <dgm:cxn modelId="{EE0AAC94-B9D6-44A9-83BA-84EE635FE9FB}" srcId="{295F2E8D-30A8-4540-85B5-0D1B3E20802B}" destId="{9A22703A-5F52-4E4B-AEA2-EFD07325150E}" srcOrd="5" destOrd="0" parTransId="{4044922E-27FF-4B05-84E4-2DDE0FD596CD}" sibTransId="{441DD552-023F-4AB0-BAB1-0D6B00674132}"/>
    <dgm:cxn modelId="{491F1D88-45B9-4EAF-89A7-968FCFF03B15}" srcId="{295F2E8D-30A8-4540-85B5-0D1B3E20802B}" destId="{28750C5C-3E21-4DD7-B562-02D864F703FF}" srcOrd="0" destOrd="0" parTransId="{058108BC-7BA2-4193-BD70-5BF6673754A4}" sibTransId="{92D7E919-1DF7-4FB4-A3A1-2B253690FEE0}"/>
    <dgm:cxn modelId="{BCA668C3-1E10-407D-8B9E-04E8A77773C2}" srcId="{295F2E8D-30A8-4540-85B5-0D1B3E20802B}" destId="{4F2493EF-E332-4AAF-94B3-2BD0AA635C8C}" srcOrd="1" destOrd="0" parTransId="{AC0B2723-8D71-4C95-BB58-E45311FCE834}" sibTransId="{30424699-4DC1-4ED3-9A8E-1A825EA7F65F}"/>
    <dgm:cxn modelId="{BC746633-AB6B-4343-BD7B-DD24F90281CE}" type="presOf" srcId="{4F2493EF-E332-4AAF-94B3-2BD0AA635C8C}" destId="{55E56102-8EF8-405B-8031-CBAC7655AA47}" srcOrd="0" destOrd="0" presId="urn:microsoft.com/office/officeart/2011/layout/HexagonRadial"/>
    <dgm:cxn modelId="{FC7ED3B8-BD95-4A2F-9A33-EFAE7218D2C8}" srcId="{295F2E8D-30A8-4540-85B5-0D1B3E20802B}" destId="{2B0B2FAD-D51A-43D9-A9AE-1C4B1E646716}" srcOrd="4" destOrd="0" parTransId="{19AB04C1-2582-4D31-899B-690EBB4F0A47}" sibTransId="{AD587363-39FD-4890-91CA-B61B6DA8D30A}"/>
    <dgm:cxn modelId="{2DE6BBAD-39E8-4C31-89B1-3369631D2C67}" srcId="{4F53C73C-A379-4AE4-B1E3-780F546AC7FF}" destId="{295F2E8D-30A8-4540-85B5-0D1B3E20802B}" srcOrd="0" destOrd="0" parTransId="{2ED76369-F227-40EA-B8D9-164292353B39}" sibTransId="{4F525DE4-56C5-4DBD-BB07-8B40329913F2}"/>
    <dgm:cxn modelId="{10413826-CE70-43FB-A931-1292E95AC8A3}" type="presOf" srcId="{9A22703A-5F52-4E4B-AEA2-EFD07325150E}" destId="{B28DF422-8E71-47E2-BF1E-0DA2C4729E2A}" srcOrd="0" destOrd="0" presId="urn:microsoft.com/office/officeart/2011/layout/HexagonRadial"/>
    <dgm:cxn modelId="{F54737FF-D7AD-41C1-90C0-745CBFC94126}" srcId="{295F2E8D-30A8-4540-85B5-0D1B3E20802B}" destId="{C16D611A-69BF-4B7C-B61B-C13198DF3FE4}" srcOrd="3" destOrd="0" parTransId="{228EFF4B-A4D4-4D1F-ACF5-E00C49DD0865}" sibTransId="{96B6BF53-BCEF-4D33-B1E0-01ED7C2B8ED1}"/>
    <dgm:cxn modelId="{2F356DED-F42F-4751-B553-39A3C857372B}" type="presOf" srcId="{C16D611A-69BF-4B7C-B61B-C13198DF3FE4}" destId="{FD43DBC4-44E3-47DB-A898-8E6855228DC2}" srcOrd="0" destOrd="0" presId="urn:microsoft.com/office/officeart/2011/layout/HexagonRadial"/>
    <dgm:cxn modelId="{DB0C22D0-C772-41BD-A4D1-0EAF53395188}" type="presOf" srcId="{2B0B2FAD-D51A-43D9-A9AE-1C4B1E646716}" destId="{CC7F68BB-A335-402A-A77C-31863B13BAB1}" srcOrd="0" destOrd="0" presId="urn:microsoft.com/office/officeart/2011/layout/HexagonRadial"/>
    <dgm:cxn modelId="{9EBC5E2A-7D20-40BD-B5FD-1B6929D397C8}" type="presOf" srcId="{808B3B67-29B0-4412-9D9D-02A6A079D738}" destId="{D1339024-8D58-4FAF-B73D-13FB89B5D7BA}" srcOrd="0" destOrd="0" presId="urn:microsoft.com/office/officeart/2011/layout/HexagonRadial"/>
    <dgm:cxn modelId="{05042C3A-96EE-4325-94B1-7CA5D8709C11}" type="presOf" srcId="{295F2E8D-30A8-4540-85B5-0D1B3E20802B}" destId="{18613EFB-E938-4E68-AE3F-77EC707BB8D8}" srcOrd="0" destOrd="0" presId="urn:microsoft.com/office/officeart/2011/layout/HexagonRadial"/>
    <dgm:cxn modelId="{F01E0147-F499-4EF2-97A6-0643C3AA77BA}" srcId="{295F2E8D-30A8-4540-85B5-0D1B3E20802B}" destId="{808B3B67-29B0-4412-9D9D-02A6A079D738}" srcOrd="2" destOrd="0" parTransId="{913710A6-BDF9-4A3E-BFD1-FD043092DD1C}" sibTransId="{25764997-D869-48C4-926F-EBAADC501ED7}"/>
    <dgm:cxn modelId="{9BE1FEAA-FDFB-4335-A3A9-D67D9F8F8346}" type="presParOf" srcId="{521305AF-75EB-41FE-AA30-CC1AE65E2E61}" destId="{18613EFB-E938-4E68-AE3F-77EC707BB8D8}" srcOrd="0" destOrd="0" presId="urn:microsoft.com/office/officeart/2011/layout/HexagonRadial"/>
    <dgm:cxn modelId="{98A2E57F-09D7-46A5-AD1B-EB0BE2D30DFD}" type="presParOf" srcId="{521305AF-75EB-41FE-AA30-CC1AE65E2E61}" destId="{40B9207D-1F1D-4018-998D-B1C1EBB7CC1C}" srcOrd="1" destOrd="0" presId="urn:microsoft.com/office/officeart/2011/layout/HexagonRadial"/>
    <dgm:cxn modelId="{53BD25FA-E27C-48A5-BDB5-4C38A746C25E}" type="presParOf" srcId="{40B9207D-1F1D-4018-998D-B1C1EBB7CC1C}" destId="{84721438-1762-4116-9DC4-4D8E7F06EBE7}" srcOrd="0" destOrd="0" presId="urn:microsoft.com/office/officeart/2011/layout/HexagonRadial"/>
    <dgm:cxn modelId="{116255B4-0F0C-43C4-814F-844A066E2C8A}" type="presParOf" srcId="{521305AF-75EB-41FE-AA30-CC1AE65E2E61}" destId="{1DBED39B-0741-44A6-958F-EBF7933B87F1}" srcOrd="2" destOrd="0" presId="urn:microsoft.com/office/officeart/2011/layout/HexagonRadial"/>
    <dgm:cxn modelId="{D17038B2-BBE0-4C74-BB31-F64710833E17}" type="presParOf" srcId="{521305AF-75EB-41FE-AA30-CC1AE65E2E61}" destId="{7A3995DE-FFB9-4EF5-88C5-7A6D55E53314}" srcOrd="3" destOrd="0" presId="urn:microsoft.com/office/officeart/2011/layout/HexagonRadial"/>
    <dgm:cxn modelId="{60F7C5CC-FB50-4336-8CB7-6BB9DE75A8C8}" type="presParOf" srcId="{7A3995DE-FFB9-4EF5-88C5-7A6D55E53314}" destId="{8F29558F-D0B1-47B3-A630-CF0ACE670088}" srcOrd="0" destOrd="0" presId="urn:microsoft.com/office/officeart/2011/layout/HexagonRadial"/>
    <dgm:cxn modelId="{C85A21D5-381C-4196-9F01-99B383DE4DC5}" type="presParOf" srcId="{521305AF-75EB-41FE-AA30-CC1AE65E2E61}" destId="{55E56102-8EF8-405B-8031-CBAC7655AA47}" srcOrd="4" destOrd="0" presId="urn:microsoft.com/office/officeart/2011/layout/HexagonRadial"/>
    <dgm:cxn modelId="{170894FC-0DA2-4528-A248-427311BAF9F3}" type="presParOf" srcId="{521305AF-75EB-41FE-AA30-CC1AE65E2E61}" destId="{01686785-0375-46B7-BD1F-4F116252AEEF}" srcOrd="5" destOrd="0" presId="urn:microsoft.com/office/officeart/2011/layout/HexagonRadial"/>
    <dgm:cxn modelId="{1AEEB556-DC19-4119-A476-29DE8B2CBE8C}" type="presParOf" srcId="{01686785-0375-46B7-BD1F-4F116252AEEF}" destId="{B7299653-4708-47B5-B9A2-0D73A511F341}" srcOrd="0" destOrd="0" presId="urn:microsoft.com/office/officeart/2011/layout/HexagonRadial"/>
    <dgm:cxn modelId="{C5728FE8-4CB8-4728-BD50-225975F9F93C}" type="presParOf" srcId="{521305AF-75EB-41FE-AA30-CC1AE65E2E61}" destId="{D1339024-8D58-4FAF-B73D-13FB89B5D7BA}" srcOrd="6" destOrd="0" presId="urn:microsoft.com/office/officeart/2011/layout/HexagonRadial"/>
    <dgm:cxn modelId="{E897634C-B5AF-4CB8-9D24-DC0C6CB45726}" type="presParOf" srcId="{521305AF-75EB-41FE-AA30-CC1AE65E2E61}" destId="{7CA738A5-55C6-438D-AE1B-F7D9D768A630}" srcOrd="7" destOrd="0" presId="urn:microsoft.com/office/officeart/2011/layout/HexagonRadial"/>
    <dgm:cxn modelId="{08DA64A0-7BD8-4A14-9B8A-2E8F8AC629B6}" type="presParOf" srcId="{7CA738A5-55C6-438D-AE1B-F7D9D768A630}" destId="{390DF85D-F162-48D5-B250-5ED9D185CDE1}" srcOrd="0" destOrd="0" presId="urn:microsoft.com/office/officeart/2011/layout/HexagonRadial"/>
    <dgm:cxn modelId="{348CD8CF-B3DF-45E1-BF5F-51DDDD4CDC66}" type="presParOf" srcId="{521305AF-75EB-41FE-AA30-CC1AE65E2E61}" destId="{FD43DBC4-44E3-47DB-A898-8E6855228DC2}" srcOrd="8" destOrd="0" presId="urn:microsoft.com/office/officeart/2011/layout/HexagonRadial"/>
    <dgm:cxn modelId="{AA3EE4AB-1837-48D7-8B93-5BB0D175E17F}" type="presParOf" srcId="{521305AF-75EB-41FE-AA30-CC1AE65E2E61}" destId="{FAABAA9B-2087-4622-A428-FAD371333364}" srcOrd="9" destOrd="0" presId="urn:microsoft.com/office/officeart/2011/layout/HexagonRadial"/>
    <dgm:cxn modelId="{22C657B0-B2A3-49DC-AD35-DB90AA58DDC4}" type="presParOf" srcId="{FAABAA9B-2087-4622-A428-FAD371333364}" destId="{DCC79AA2-81E8-4D72-ABD7-03163D5F65BC}" srcOrd="0" destOrd="0" presId="urn:microsoft.com/office/officeart/2011/layout/HexagonRadial"/>
    <dgm:cxn modelId="{1BD943B8-F57A-4D10-A762-40FFB78F9ABE}" type="presParOf" srcId="{521305AF-75EB-41FE-AA30-CC1AE65E2E61}" destId="{CC7F68BB-A335-402A-A77C-31863B13BAB1}" srcOrd="10" destOrd="0" presId="urn:microsoft.com/office/officeart/2011/layout/HexagonRadial"/>
    <dgm:cxn modelId="{24F53073-A74F-4B9E-B45C-8AE7965FF488}" type="presParOf" srcId="{521305AF-75EB-41FE-AA30-CC1AE65E2E61}" destId="{DAFB1B8A-9BD3-46BF-9394-2182C675EAF5}" srcOrd="11" destOrd="0" presId="urn:microsoft.com/office/officeart/2011/layout/HexagonRadial"/>
    <dgm:cxn modelId="{10DFBE79-B168-4719-ABD4-3BA2387BC9F5}" type="presParOf" srcId="{DAFB1B8A-9BD3-46BF-9394-2182C675EAF5}" destId="{56E2FCD3-4BBF-410C-B88E-F4E4B0884AA4}" srcOrd="0" destOrd="0" presId="urn:microsoft.com/office/officeart/2011/layout/HexagonRadial"/>
    <dgm:cxn modelId="{91270087-E896-4D38-A568-418B0A654235}" type="presParOf" srcId="{521305AF-75EB-41FE-AA30-CC1AE65E2E61}" destId="{B28DF422-8E71-47E2-BF1E-0DA2C4729E2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13EFB-E938-4E68-AE3F-77EC707BB8D8}">
      <dsp:nvSpPr>
        <dsp:cNvPr id="0" name=""/>
        <dsp:cNvSpPr/>
      </dsp:nvSpPr>
      <dsp:spPr>
        <a:xfrm>
          <a:off x="3153794" y="1511800"/>
          <a:ext cx="1921563" cy="166223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rgbClr val="FF0000"/>
              </a:solidFill>
            </a:rPr>
            <a:t>技术</a:t>
          </a:r>
          <a:endParaRPr lang="en-US" altLang="zh-CN" sz="2800" b="1" kern="1200" dirty="0" smtClean="0">
            <a:solidFill>
              <a:srgbClr val="FF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rgbClr val="FF0000"/>
              </a:solidFill>
            </a:rPr>
            <a:t>环节</a:t>
          </a:r>
          <a:endParaRPr lang="zh-CN" altLang="en-US" sz="2800" b="1" kern="1200" dirty="0">
            <a:solidFill>
              <a:srgbClr val="FF0000"/>
            </a:solidFill>
          </a:endParaRPr>
        </a:p>
      </dsp:txBody>
      <dsp:txXfrm>
        <a:off x="3472224" y="1787255"/>
        <a:ext cx="1284703" cy="1111320"/>
      </dsp:txXfrm>
    </dsp:sp>
    <dsp:sp modelId="{8F29558F-D0B1-47B3-A630-CF0ACE670088}">
      <dsp:nvSpPr>
        <dsp:cNvPr id="0" name=""/>
        <dsp:cNvSpPr/>
      </dsp:nvSpPr>
      <dsp:spPr>
        <a:xfrm>
          <a:off x="4357062" y="716535"/>
          <a:ext cx="725000" cy="62468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ED39B-0741-44A6-958F-EBF7933B87F1}">
      <dsp:nvSpPr>
        <dsp:cNvPr id="0" name=""/>
        <dsp:cNvSpPr/>
      </dsp:nvSpPr>
      <dsp:spPr>
        <a:xfrm>
          <a:off x="3330798" y="0"/>
          <a:ext cx="1574708" cy="13623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solidFill>
                <a:srgbClr val="0000FF"/>
              </a:solidFill>
            </a:rPr>
            <a:t>品种</a:t>
          </a:r>
          <a:endParaRPr lang="zh-CN" altLang="en-US" sz="2800" kern="1200" dirty="0">
            <a:solidFill>
              <a:srgbClr val="0000FF"/>
            </a:solidFill>
          </a:endParaRPr>
        </a:p>
      </dsp:txBody>
      <dsp:txXfrm>
        <a:off x="3591761" y="225763"/>
        <a:ext cx="1052782" cy="910781"/>
      </dsp:txXfrm>
    </dsp:sp>
    <dsp:sp modelId="{B7299653-4708-47B5-B9A2-0D73A511F341}">
      <dsp:nvSpPr>
        <dsp:cNvPr id="0" name=""/>
        <dsp:cNvSpPr/>
      </dsp:nvSpPr>
      <dsp:spPr>
        <a:xfrm>
          <a:off x="5203194" y="1884361"/>
          <a:ext cx="725000" cy="62468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56102-8EF8-405B-8031-CBAC7655AA47}">
      <dsp:nvSpPr>
        <dsp:cNvPr id="0" name=""/>
        <dsp:cNvSpPr/>
      </dsp:nvSpPr>
      <dsp:spPr>
        <a:xfrm>
          <a:off x="4774988" y="837910"/>
          <a:ext cx="1574708" cy="13623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生产管理</a:t>
          </a:r>
          <a:endParaRPr lang="zh-CN" altLang="en-US" sz="2800" kern="1200" dirty="0"/>
        </a:p>
      </dsp:txBody>
      <dsp:txXfrm>
        <a:off x="5035951" y="1063673"/>
        <a:ext cx="1052782" cy="910781"/>
      </dsp:txXfrm>
    </dsp:sp>
    <dsp:sp modelId="{390DF85D-F162-48D5-B250-5ED9D185CDE1}">
      <dsp:nvSpPr>
        <dsp:cNvPr id="0" name=""/>
        <dsp:cNvSpPr/>
      </dsp:nvSpPr>
      <dsp:spPr>
        <a:xfrm>
          <a:off x="4615416" y="3202617"/>
          <a:ext cx="725000" cy="62468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339024-8D58-4FAF-B73D-13FB89B5D7BA}">
      <dsp:nvSpPr>
        <dsp:cNvPr id="0" name=""/>
        <dsp:cNvSpPr/>
      </dsp:nvSpPr>
      <dsp:spPr>
        <a:xfrm>
          <a:off x="4774988" y="2485144"/>
          <a:ext cx="1574708" cy="13623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疾病控制</a:t>
          </a:r>
          <a:endParaRPr lang="zh-CN" altLang="en-US" sz="2800" kern="1200" dirty="0"/>
        </a:p>
      </dsp:txBody>
      <dsp:txXfrm>
        <a:off x="5035951" y="2710907"/>
        <a:ext cx="1052782" cy="910781"/>
      </dsp:txXfrm>
    </dsp:sp>
    <dsp:sp modelId="{DCC79AA2-81E8-4D72-ABD7-03163D5F65BC}">
      <dsp:nvSpPr>
        <dsp:cNvPr id="0" name=""/>
        <dsp:cNvSpPr/>
      </dsp:nvSpPr>
      <dsp:spPr>
        <a:xfrm>
          <a:off x="3157370" y="3339457"/>
          <a:ext cx="725000" cy="62468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3DBC4-44E3-47DB-A898-8E6855228DC2}">
      <dsp:nvSpPr>
        <dsp:cNvPr id="0" name=""/>
        <dsp:cNvSpPr/>
      </dsp:nvSpPr>
      <dsp:spPr>
        <a:xfrm>
          <a:off x="3330798" y="3323992"/>
          <a:ext cx="1574708" cy="13623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rgbClr val="0000FF"/>
              </a:solidFill>
            </a:rPr>
            <a:t>环境</a:t>
          </a:r>
          <a:endParaRPr lang="zh-CN" altLang="en-US" sz="2800" b="1" kern="1200" dirty="0">
            <a:solidFill>
              <a:srgbClr val="0000FF"/>
            </a:solidFill>
          </a:endParaRPr>
        </a:p>
      </dsp:txBody>
      <dsp:txXfrm>
        <a:off x="3591761" y="3549755"/>
        <a:ext cx="1052782" cy="910781"/>
      </dsp:txXfrm>
    </dsp:sp>
    <dsp:sp modelId="{56E2FCD3-4BBF-410C-B88E-F4E4B0884AA4}">
      <dsp:nvSpPr>
        <dsp:cNvPr id="0" name=""/>
        <dsp:cNvSpPr/>
      </dsp:nvSpPr>
      <dsp:spPr>
        <a:xfrm>
          <a:off x="2297382" y="2172100"/>
          <a:ext cx="725000" cy="62468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F68BB-A335-402A-A77C-31863B13BAB1}">
      <dsp:nvSpPr>
        <dsp:cNvPr id="0" name=""/>
        <dsp:cNvSpPr/>
      </dsp:nvSpPr>
      <dsp:spPr>
        <a:xfrm>
          <a:off x="1879903" y="2486082"/>
          <a:ext cx="1574708" cy="13623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solidFill>
                <a:srgbClr val="0000FF"/>
              </a:solidFill>
            </a:rPr>
            <a:t>饲料</a:t>
          </a:r>
          <a:endParaRPr lang="zh-CN" altLang="en-US" sz="2800" kern="1200" dirty="0">
            <a:solidFill>
              <a:srgbClr val="0000FF"/>
            </a:solidFill>
          </a:endParaRPr>
        </a:p>
      </dsp:txBody>
      <dsp:txXfrm>
        <a:off x="2140866" y="2711845"/>
        <a:ext cx="1052782" cy="910781"/>
      </dsp:txXfrm>
    </dsp:sp>
    <dsp:sp modelId="{B28DF422-8E71-47E2-BF1E-0DA2C4729E2A}">
      <dsp:nvSpPr>
        <dsp:cNvPr id="0" name=""/>
        <dsp:cNvSpPr/>
      </dsp:nvSpPr>
      <dsp:spPr>
        <a:xfrm>
          <a:off x="1879903" y="836035"/>
          <a:ext cx="1574708" cy="13623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饲养管理</a:t>
          </a:r>
          <a:endParaRPr lang="zh-CN" altLang="en-US" sz="2800" kern="1200" dirty="0"/>
        </a:p>
      </dsp:txBody>
      <dsp:txXfrm>
        <a:off x="2140866" y="1061798"/>
        <a:ext cx="1052782" cy="910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六边形射线"/>
  <dgm:desc val="用于显示与中心观点或主题相关的顺序流程。限制为六个级别 2 形状。非常适合于少量文本。不使用的文本不出现，但是在切换版式后仍然可用。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305967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猪业转型发展中的</a:t>
            </a:r>
            <a:br>
              <a:rPr lang="en-US" altLang="zh-CN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</a:br>
            <a:r>
              <a:rPr lang="zh-CN" altLang="en-US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山西猪业发展思考</a:t>
            </a:r>
            <a:endParaRPr lang="zh-CN" altLang="en-US" b="1" dirty="0">
              <a:solidFill>
                <a:srgbClr val="0000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李清宏     教授</a:t>
            </a:r>
            <a:endParaRPr lang="en-US" altLang="zh-CN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山西农业大学</a:t>
            </a:r>
            <a:endParaRPr lang="zh-CN" altLang="en-US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99592" y="1557858"/>
          <a:ext cx="7416824" cy="4765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3970"/>
                <a:gridCol w="2771549"/>
                <a:gridCol w="2127457"/>
                <a:gridCol w="1463848"/>
              </a:tblGrid>
              <a:tr h="27683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effectLst/>
                        </a:rPr>
                        <a:t>地 区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effectLst/>
                        </a:rPr>
                        <a:t>耕地面积</a:t>
                      </a:r>
                      <a:r>
                        <a:rPr lang="en-US" altLang="zh-CN" sz="900" b="1" u="none" strike="noStrike" dirty="0">
                          <a:effectLst/>
                        </a:rPr>
                        <a:t>(</a:t>
                      </a:r>
                      <a:r>
                        <a:rPr lang="zh-CN" altLang="en-US" sz="900" b="1" u="none" strike="noStrike" dirty="0">
                          <a:effectLst/>
                        </a:rPr>
                        <a:t>总资源</a:t>
                      </a:r>
                      <a:r>
                        <a:rPr lang="en-US" altLang="zh-CN" sz="900" b="1" u="none" strike="noStrike" dirty="0">
                          <a:effectLst/>
                        </a:rPr>
                        <a:t>,</a:t>
                      </a:r>
                      <a:r>
                        <a:rPr lang="zh-CN" altLang="en-US" sz="900" b="1" u="none" strike="noStrike" dirty="0">
                          <a:effectLst/>
                        </a:rPr>
                        <a:t>千公顷</a:t>
                      </a:r>
                      <a:r>
                        <a:rPr lang="en-US" altLang="zh-CN" sz="900" b="1" u="none" strike="noStrike" dirty="0">
                          <a:effectLst/>
                        </a:rPr>
                        <a:t>)2008</a:t>
                      </a:r>
                      <a:r>
                        <a:rPr lang="zh-CN" altLang="en-US" sz="900" b="1" u="none" strike="noStrike" dirty="0">
                          <a:effectLst/>
                        </a:rPr>
                        <a:t>年底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effectLst/>
                        </a:rPr>
                        <a:t>肉猪出栏头数</a:t>
                      </a:r>
                      <a:r>
                        <a:rPr lang="en-US" altLang="zh-CN" sz="900" b="1" u="none" strike="noStrike" dirty="0">
                          <a:effectLst/>
                        </a:rPr>
                        <a:t>2011</a:t>
                      </a:r>
                      <a:r>
                        <a:rPr lang="zh-CN" altLang="en-US" sz="900" b="1" u="none" strike="noStrike" dirty="0">
                          <a:effectLst/>
                        </a:rPr>
                        <a:t>年万头数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effectLst/>
                        </a:rPr>
                        <a:t>每公顷出栏数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湖  南  </a:t>
                      </a:r>
                      <a:endParaRPr lang="zh-CN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3789.37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5575.90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14.71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福  建  </a:t>
                      </a:r>
                      <a:endParaRPr lang="zh-CN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1330.10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1950.43 </a:t>
                      </a:r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14.66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effectLst/>
                        </a:rPr>
                        <a:t> </a:t>
                      </a:r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北  京</a:t>
                      </a:r>
                      <a:r>
                        <a:rPr lang="zh-CN" altLang="en-US" sz="900" b="1" u="none" strike="noStrike" dirty="0">
                          <a:effectLst/>
                        </a:rPr>
                        <a:t>  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231.69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312.20 </a:t>
                      </a:r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13.48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effectLst/>
                        </a:rPr>
                        <a:t> </a:t>
                      </a:r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广  东  </a:t>
                      </a:r>
                      <a:endParaRPr lang="zh-CN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2830.73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3664.10 </a:t>
                      </a:r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12.94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四  川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5947.40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7002.60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11.77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effectLst/>
                        </a:rPr>
                        <a:t> </a:t>
                      </a:r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上  海</a:t>
                      </a:r>
                      <a:r>
                        <a:rPr lang="zh-CN" altLang="en-US" sz="900" b="1" u="none" strike="noStrike" dirty="0">
                          <a:effectLst/>
                        </a:rPr>
                        <a:t>  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243.96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267.00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10.94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江  西  </a:t>
                      </a:r>
                      <a:endParaRPr lang="zh-CN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2827.09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2884.80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10.20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浙  江  </a:t>
                      </a:r>
                      <a:endParaRPr lang="zh-CN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1920.85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1929.91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10.05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重 庆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2235.93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2020.87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9.04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effectLst/>
                        </a:rPr>
                        <a:t> </a:t>
                      </a:r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湖  北</a:t>
                      </a:r>
                      <a:r>
                        <a:rPr lang="zh-CN" altLang="en-US" sz="900" b="1" u="none" strike="noStrike" dirty="0">
                          <a:effectLst/>
                        </a:rPr>
                        <a:t>  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4664.12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3871.39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8.30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effectLst/>
                        </a:rPr>
                        <a:t> </a:t>
                      </a:r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天  津</a:t>
                      </a:r>
                      <a:r>
                        <a:rPr lang="zh-CN" altLang="en-US" sz="900" b="1" u="none" strike="noStrike" dirty="0">
                          <a:effectLst/>
                        </a:rPr>
                        <a:t>  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441.09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352.70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8.00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广  西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4217.52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3195.12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7.58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海  南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727.51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513.74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7.06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河  南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7926.37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5361.20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6.76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辽  宁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4085.28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2652.10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6.49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effectLst/>
                        </a:rPr>
                        <a:t> </a:t>
                      </a:r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江  苏</a:t>
                      </a:r>
                      <a:r>
                        <a:rPr lang="zh-CN" altLang="en-US" sz="900" b="1" u="none" strike="noStrike" dirty="0">
                          <a:effectLst/>
                        </a:rPr>
                        <a:t>  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4763.79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2878.23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6.04 </a:t>
                      </a:r>
                      <a:endParaRPr lang="en-US" altLang="zh-CN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山  东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7515.31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4234.24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5.63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河  北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6317.30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3235.82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5.12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云  南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6072.06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2964.72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4.88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effectLst/>
                        </a:rPr>
                        <a:t> </a:t>
                      </a:r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安  徽</a:t>
                      </a:r>
                      <a:r>
                        <a:rPr lang="zh-CN" altLang="en-US" sz="900" b="1" u="none" strike="noStrike" dirty="0">
                          <a:effectLst/>
                        </a:rPr>
                        <a:t>  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5730.19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2721.09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4.75</a:t>
                      </a:r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贵  州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4485.30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1689.66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3.77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吉  林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5534.64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1480.20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2.67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陕  西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4050.35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1063.70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2.63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青  海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542.72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130.17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 山  西  </a:t>
                      </a:r>
                      <a:endParaRPr lang="zh-CN" altLang="en-US" sz="900" b="1" i="0" u="none" strike="noStrike" dirty="0">
                        <a:solidFill>
                          <a:srgbClr val="0000FF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4055.82 </a:t>
                      </a:r>
                      <a:endParaRPr lang="en-US" altLang="zh-CN" sz="9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672.10 </a:t>
                      </a:r>
                      <a:endParaRPr lang="en-US" altLang="zh-CN" sz="9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1.66 </a:t>
                      </a:r>
                      <a:endParaRPr lang="en-US" altLang="zh-CN" sz="9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黑龙江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11830.12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1635.92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1.38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甘  肃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4658.77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633.11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1.36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内蒙古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7147.24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905.10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1.27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宁  夏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1107.06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99.68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新  疆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4124.56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256.10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>
                          <a:effectLst/>
                        </a:rPr>
                        <a:t> 西  藏  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361.63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16.40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 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7" marR="7647" marT="76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994122"/>
          </a:xfrm>
        </p:spPr>
        <p:txBody>
          <a:bodyPr/>
          <a:lstStyle/>
          <a:p>
            <a:pPr algn="l"/>
            <a:r>
              <a:rPr lang="en-US" altLang="zh-CN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2011</a:t>
            </a:r>
            <a:r>
              <a:rPr lang="zh-CN" altLang="en-US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年</a:t>
            </a:r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环境承载力分布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4248" y="692696"/>
            <a:ext cx="1944216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每公顷出栏头数，全国平均</a:t>
            </a:r>
            <a:r>
              <a:rPr lang="en-US" altLang="zh-CN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6.37</a:t>
            </a:r>
            <a:endParaRPr lang="zh-CN" altLang="en-US" b="1" dirty="0">
              <a:solidFill>
                <a:srgbClr val="0000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9725" y="638132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耕地不包括园地、林地、草地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资源保障力</a:t>
            </a:r>
            <a:r>
              <a:rPr lang="en-US" altLang="zh-CN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玉米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玉米</a:t>
            </a:r>
            <a:r>
              <a:rPr lang="zh-CN" altLang="en-US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添加</a:t>
            </a:r>
            <a:r>
              <a:rPr lang="zh-CN" altLang="en-US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比例</a:t>
            </a:r>
            <a:endParaRPr lang="en-US" altLang="zh-CN" b="1" dirty="0" smtClean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猪料</a:t>
            </a:r>
            <a:r>
              <a:rPr lang="en-US" altLang="zh-CN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60%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、禽料</a:t>
            </a:r>
            <a:r>
              <a:rPr lang="en-US" altLang="zh-CN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55%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、肉牛育肥料</a:t>
            </a:r>
            <a:r>
              <a:rPr lang="en-US" altLang="zh-CN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62%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（玉米</a:t>
            </a:r>
            <a:r>
              <a:rPr lang="zh-CN" altLang="en-US" sz="2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整体比例约</a:t>
            </a:r>
            <a:r>
              <a:rPr lang="en-US" altLang="zh-CN" sz="2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20%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）。</a:t>
            </a:r>
            <a:endParaRPr lang="en-US" altLang="zh-CN" sz="26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500-800kg</a:t>
            </a:r>
            <a:r>
              <a:rPr lang="zh-CN" altLang="en-US" sz="2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肉牛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每日采食</a:t>
            </a:r>
            <a:r>
              <a:rPr lang="zh-CN" altLang="en-US" sz="2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精料量</a:t>
            </a:r>
            <a:r>
              <a:rPr lang="en-US" altLang="zh-CN" sz="2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3.3</a:t>
            </a:r>
            <a:r>
              <a:rPr lang="zh-CN" altLang="en-US" sz="2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千克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，每年</a:t>
            </a:r>
            <a:r>
              <a:rPr lang="zh-CN" altLang="en-US" sz="2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采食精料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量</a:t>
            </a:r>
            <a:r>
              <a:rPr lang="en-US" altLang="zh-CN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1.2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吨，每头每年</a:t>
            </a:r>
            <a:r>
              <a:rPr lang="zh-CN" altLang="en-US" sz="2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玉米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消费量</a:t>
            </a:r>
            <a:r>
              <a:rPr lang="en-US" altLang="zh-CN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747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千克。</a:t>
            </a:r>
            <a:endParaRPr lang="en-US" altLang="zh-CN" sz="26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出栏</a:t>
            </a:r>
            <a:r>
              <a:rPr lang="en-US" altLang="zh-CN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头肉猪消耗</a:t>
            </a:r>
            <a:r>
              <a:rPr lang="en-US" altLang="zh-CN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180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、肉鸡、羔羊。</a:t>
            </a:r>
            <a:endParaRPr lang="en-US" altLang="zh-CN" sz="26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饲养</a:t>
            </a:r>
            <a:r>
              <a:rPr lang="en-US" altLang="zh-CN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只蛋鸡</a:t>
            </a:r>
            <a:endParaRPr lang="zh-CN" altLang="en-US" sz="26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资源保障力</a:t>
            </a:r>
            <a:r>
              <a:rPr lang="en-US" altLang="zh-CN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玉米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山西玉米年产量</a:t>
            </a:r>
            <a:r>
              <a:rPr lang="en-US" altLang="zh-CN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888.9</a:t>
            </a:r>
            <a:r>
              <a:rPr lang="zh-CN" altLang="en-US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万吨（</a:t>
            </a:r>
            <a:r>
              <a:rPr lang="en-US" altLang="zh-CN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2016</a:t>
            </a:r>
            <a:r>
              <a:rPr lang="zh-CN" altLang="en-US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zh-CN" altLang="en-US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en-US" altLang="zh-CN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出栏家畜需要玉米</a:t>
            </a:r>
            <a:endParaRPr lang="en-US" altLang="zh-CN" sz="2800" dirty="0" smtClean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猪</a:t>
            </a:r>
            <a:r>
              <a:rPr lang="en-US" altLang="zh-CN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783</a:t>
            </a:r>
            <a:r>
              <a:rPr lang="zh-CN" altLang="en-US" sz="28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</a:t>
            </a:r>
            <a:r>
              <a:rPr lang="zh-CN" altLang="en-US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头，需要玉米</a:t>
            </a:r>
            <a:r>
              <a:rPr lang="en-US" altLang="zh-CN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14</a:t>
            </a:r>
            <a:r>
              <a:rPr lang="zh-CN" altLang="en-US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万吨。</a:t>
            </a:r>
            <a:endParaRPr lang="en-US" altLang="zh-CN" sz="2800" dirty="0" smtClean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122</a:t>
            </a:r>
            <a:r>
              <a:rPr lang="zh-CN" altLang="en-US" sz="28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万头</a:t>
            </a:r>
            <a:r>
              <a:rPr lang="zh-CN" altLang="en-US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大牲畜，需要玉米</a:t>
            </a:r>
            <a:r>
              <a:rPr lang="en-US" altLang="zh-CN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61</a:t>
            </a:r>
            <a:r>
              <a:rPr lang="zh-CN" altLang="en-US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万吨</a:t>
            </a:r>
            <a:endParaRPr lang="en-US" altLang="zh-CN" sz="2800" dirty="0" smtClean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羊</a:t>
            </a:r>
            <a:r>
              <a:rPr lang="en-US" altLang="zh-CN" sz="28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1000</a:t>
            </a:r>
            <a:r>
              <a:rPr lang="zh-CN" altLang="en-US" sz="28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</a:t>
            </a:r>
            <a:r>
              <a:rPr lang="zh-CN" altLang="en-US" sz="28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只，需要玉米。</a:t>
            </a:r>
            <a:endParaRPr lang="zh-CN" altLang="en-US" sz="2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15617" y="1412776"/>
          <a:ext cx="7128792" cy="4968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0867"/>
                <a:gridCol w="2095750"/>
                <a:gridCol w="2603316"/>
                <a:gridCol w="1178859"/>
              </a:tblGrid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年 份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>
                          <a:effectLst/>
                        </a:rPr>
                        <a:t>玉米（</a:t>
                      </a:r>
                      <a:r>
                        <a:rPr lang="en-US" altLang="zh-CN" sz="800" b="1" u="none" strike="noStrike">
                          <a:effectLst/>
                        </a:rPr>
                        <a:t>2011</a:t>
                      </a:r>
                      <a:r>
                        <a:rPr lang="zh-CN" altLang="en-US" sz="800" b="1" u="none" strike="noStrike">
                          <a:effectLst/>
                        </a:rPr>
                        <a:t>万吨）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>
                          <a:effectLst/>
                        </a:rPr>
                        <a:t>肉猪出栏（</a:t>
                      </a:r>
                      <a:r>
                        <a:rPr lang="en-US" altLang="zh-CN" sz="800" b="1" u="none" strike="noStrike">
                          <a:effectLst/>
                        </a:rPr>
                        <a:t>2011</a:t>
                      </a:r>
                      <a:r>
                        <a:rPr lang="zh-CN" altLang="en-US" sz="800" b="1" u="none" strike="noStrike">
                          <a:effectLst/>
                        </a:rPr>
                        <a:t>万头）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>
                          <a:effectLst/>
                        </a:rPr>
                        <a:t>每吨头数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北 京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90.34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312.20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3.46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天 津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94.38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352.70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3.74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河 北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1639.64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3235.82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1.97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山 西</a:t>
                      </a:r>
                      <a:endParaRPr lang="zh-CN" altLang="en-US" sz="800" b="1" i="0" u="none" strike="noStrike" dirty="0">
                        <a:solidFill>
                          <a:srgbClr val="0000FF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854.60 </a:t>
                      </a:r>
                      <a:endParaRPr lang="en-US" altLang="zh-CN" sz="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672.10 </a:t>
                      </a:r>
                      <a:endParaRPr lang="en-US" altLang="zh-CN" sz="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0.79 </a:t>
                      </a:r>
                      <a:endParaRPr lang="en-US" altLang="zh-CN" sz="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内蒙古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1632.13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905.10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>
                          <a:effectLst/>
                        </a:rPr>
                        <a:t>　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辽 宁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1360.30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2652.10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1.95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吉 林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2339.00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1480.20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黑龙江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2675.78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1635.92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　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上 海</a:t>
                      </a:r>
                      <a:endParaRPr lang="zh-CN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2.78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267.00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96.04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江 苏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226.17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2878.23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12.73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浙 江</a:t>
                      </a:r>
                      <a:endParaRPr lang="zh-CN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14.59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1929.91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132.28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安 徽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362.58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2721.09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7.50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福 建</a:t>
                      </a:r>
                      <a:endParaRPr lang="zh-CN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16.62 </a:t>
                      </a:r>
                      <a:endParaRPr lang="en-US" altLang="zh-CN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1950.43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117.33 </a:t>
                      </a:r>
                      <a:endParaRPr lang="en-US" altLang="zh-CN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江 西</a:t>
                      </a:r>
                      <a:endParaRPr lang="zh-CN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10.49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2884.80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275.00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山 东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1978.67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4234.24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　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>
                          <a:effectLst/>
                        </a:rPr>
                        <a:t>河 南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1696.50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5361.20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3.16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湖 北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276.20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3871.39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14.02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湖 南</a:t>
                      </a:r>
                      <a:endParaRPr lang="zh-CN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188.50 </a:t>
                      </a:r>
                      <a:endParaRPr lang="en-US" altLang="zh-CN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5575.90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29.58 </a:t>
                      </a:r>
                      <a:endParaRPr lang="en-US" altLang="zh-CN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广 东</a:t>
                      </a:r>
                      <a:endParaRPr lang="zh-CN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78.94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3664.10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46.42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广 西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244.72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3195.12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13.06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海 南</a:t>
                      </a:r>
                      <a:endParaRPr lang="zh-CN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10.30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513.74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49.88 </a:t>
                      </a:r>
                      <a:endParaRPr lang="en-US" altLang="zh-CN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>
                          <a:effectLst/>
                        </a:rPr>
                        <a:t>　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重 庆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257.00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2020.87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7.86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四 川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701.60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7002.60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9.98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>
                          <a:effectLst/>
                        </a:rPr>
                        <a:t>贵 州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243.71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1689.66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6.93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云 南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598.22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2964.72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4.96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>
                          <a:effectLst/>
                        </a:rPr>
                        <a:t>西 藏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16.40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5.96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　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陕 西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550.70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1063.70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1.93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甘 肃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425.60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633.11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1.49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青 海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15.19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130.17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8.57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宁 夏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172.43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99.68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8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u="none" strike="noStrike" dirty="0">
                          <a:effectLst/>
                        </a:rPr>
                        <a:t>新 疆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517.67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256.10 </a:t>
                      </a:r>
                      <a:endParaRPr lang="en-US" altLang="zh-CN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 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" marR="6810" marT="6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2011</a:t>
            </a:r>
            <a:r>
              <a:rPr lang="zh-CN" altLang="en-US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玉米承载力</a:t>
            </a:r>
            <a:endParaRPr lang="zh-CN" altLang="en-US" b="1" dirty="0">
              <a:solidFill>
                <a:srgbClr val="0000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4248" y="692696"/>
            <a:ext cx="1944216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每吨出栏头数，全国平均</a:t>
            </a:r>
            <a:r>
              <a:rPr lang="en-US" altLang="zh-CN" b="1" dirty="0" smtClean="0">
                <a:solidFill>
                  <a:srgbClr val="0000FF"/>
                </a:solidFill>
              </a:rPr>
              <a:t>27.79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91880" y="6381328"/>
            <a:ext cx="3166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2011</a:t>
            </a:r>
            <a:r>
              <a:rPr lang="zh-CN" altLang="en-US" dirty="0" smtClean="0"/>
              <a:t>年全国出栏</a:t>
            </a:r>
            <a:r>
              <a:rPr lang="en-US" altLang="zh-CN" dirty="0" smtClean="0"/>
              <a:t>66170.3</a:t>
            </a:r>
            <a:r>
              <a:rPr lang="zh-CN" altLang="en-US" dirty="0" smtClean="0"/>
              <a:t>万头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山西发展生猪尚有一定空间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山西养猪模式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大型养猪企业与小型家庭养殖并重。</a:t>
            </a:r>
            <a:endParaRPr lang="en-US" altLang="zh-CN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传统三元养殖为主，特色资源养殖为辅。</a:t>
            </a:r>
            <a:endParaRPr lang="en-US" altLang="zh-CN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新建场普遍采用现代化设施，基本实现了给水、供料、排污、温控的机械化。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提升全要素生产率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提升全要素生产率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劳动效率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机械化、智能化，降低人的成本。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饲料的效率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降低排污，养分管理，降低饲料成本，实现绿色发展。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繁殖猪的效率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——PSY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MSY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，降低繁殖成本。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圈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舍利用效率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圈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栏利用率，降低折旧成本。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提高健康水平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降低死亡率与隐形费用，降低医药成本。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利用信息技术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提高管理水平与效率，降低管理成本。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实现路径</a:t>
            </a:r>
            <a:r>
              <a:rPr lang="en-US" altLang="zh-CN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科学发展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科学发展的核心是精准养殖</a:t>
            </a:r>
            <a:endParaRPr lang="en-US" altLang="zh-CN" sz="2800" b="1" dirty="0" smtClean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精准依靠数据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数据靠信息化手段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数据是智能化的基础。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饲料效率、繁殖效率、圈舍利用效率靠生产管理，生产管理依靠数据。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健康最根本的要靠饲养管理。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生产管理与饲养管理信息化是未来的基本走向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实现路径</a:t>
            </a:r>
            <a:r>
              <a:rPr lang="en-US" altLang="zh-CN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绿色发展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2018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年要收环境保护税。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根本路径是农牧结合。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基本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方法是源头减排。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主要模式是干清粪、粪尿分离。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核心是适度规模</a:t>
            </a:r>
            <a:endParaRPr lang="en-US" altLang="zh-CN" sz="2800" b="1" dirty="0" smtClean="0">
              <a:solidFill>
                <a:srgbClr val="0000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山西概况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017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山西地处黄河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中游、黄土高原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东部，全省纵长约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682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公里，东西宽约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385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公里，总面积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15.67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万平方公里，占全国总面积的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1.6</a:t>
            </a:r>
            <a:r>
              <a:rPr lang="en-US" altLang="zh-CN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%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山地和丘陵占总面积的三分之二以上，境内沟壑纵横，地块破碎，未利用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地多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但开垦难度大。</a:t>
            </a:r>
            <a:endParaRPr lang="en-US" altLang="zh-CN" sz="20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据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2015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年人口抽样调查，年末全省常住人口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3664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万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人。</a:t>
            </a:r>
            <a:r>
              <a:rPr lang="en-US" altLang="zh-CN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2015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年，人均耕地</a:t>
            </a:r>
            <a:r>
              <a:rPr lang="en-US" altLang="zh-CN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1.66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亩（</a:t>
            </a:r>
            <a:r>
              <a:rPr lang="en-US" altLang="zh-CN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6082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万亩，粮食种植、蔬菜、果园、草地、林地等）。</a:t>
            </a:r>
            <a:endParaRPr lang="en-US" altLang="zh-CN" sz="20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2016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年全省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农作物种植面积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3720.8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千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公顷（其中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，粮食种植面积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3241.4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千公顷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，蔬菜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种植面积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257.0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千公顷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，油料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种植面积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114.7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千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公顷）、果园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面积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355.8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千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公顷。</a:t>
            </a:r>
            <a:endParaRPr lang="en-US" altLang="zh-CN" sz="20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33870" y="6309320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山西省</a:t>
            </a:r>
            <a:r>
              <a:rPr lang="en-US" altLang="zh-CN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2016</a:t>
            </a:r>
            <a:r>
              <a:rPr lang="zh-CN" altLang="en-US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年国民经济和社会发展统计公报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实现路径</a:t>
            </a:r>
            <a:r>
              <a:rPr lang="en-US" altLang="zh-CN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开放发展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共享经济的本质是合作经济，体现为协同发展。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涉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猪行业企业如何从“同行不同利”的传统思维中解脱出来，需要破除旧观念，树立大格局，实现协同发展，在开放发展中寻找突破口。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中国在全球化中获利，各位该怎么办？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实现路径</a:t>
            </a:r>
            <a:r>
              <a:rPr lang="en-US" altLang="zh-CN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创新发展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近年猪业的新技术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批次化生产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其实仔细分析没有什么新意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全进全出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各个企业要创新组织模式、发展模式。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风光过去就是泪水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zh-CN" altLang="en-US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是</a:t>
            </a:r>
            <a:r>
              <a:rPr lang="zh-CN" altLang="en-US" b="1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冷静思考的时候了</a:t>
            </a:r>
            <a:endParaRPr lang="zh-CN" altLang="en-US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27529" y="2636912"/>
            <a:ext cx="61926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8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谢谢大家</a:t>
            </a:r>
            <a:endParaRPr lang="zh-CN" altLang="en-US" sz="8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山西概况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6470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2016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年，粮食种植中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，玉米种植面积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1624.8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千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公顷；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小麦种植面积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672.9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千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公顷。果园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面积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355.8</a:t>
            </a:r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千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公顷。</a:t>
            </a:r>
            <a:endParaRPr lang="zh-CN" altLang="en-US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708920"/>
            <a:ext cx="6179476" cy="3561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051720" y="6380440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山西省</a:t>
            </a:r>
            <a:r>
              <a:rPr lang="en-US" altLang="zh-CN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2016</a:t>
            </a:r>
            <a:r>
              <a:rPr lang="zh-CN" altLang="en-US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年国民经济和社会发展统计公报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山西概况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017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2016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年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全省猪牛羊肉总产量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70.9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万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吨。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其中，</a:t>
            </a:r>
            <a:r>
              <a:rPr lang="zh-CN" altLang="en-US" sz="24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猪肉产量</a:t>
            </a:r>
            <a:r>
              <a:rPr lang="en-US" altLang="zh-CN" sz="24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57.5</a:t>
            </a:r>
            <a:r>
              <a:rPr lang="zh-CN" altLang="en-US" sz="24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万</a:t>
            </a:r>
            <a:r>
              <a:rPr lang="zh-CN" altLang="en-US" sz="2400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吨，牛肉</a:t>
            </a:r>
            <a:r>
              <a:rPr lang="zh-CN" altLang="en-US" sz="24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产量</a:t>
            </a:r>
            <a:r>
              <a:rPr lang="en-US" altLang="zh-CN" sz="24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5.9</a:t>
            </a:r>
            <a:r>
              <a:rPr lang="zh-CN" altLang="en-US" sz="24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万</a:t>
            </a:r>
            <a:r>
              <a:rPr lang="zh-CN" altLang="en-US" sz="2400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吨，羊肉</a:t>
            </a:r>
            <a:r>
              <a:rPr lang="zh-CN" altLang="en-US" sz="24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产量</a:t>
            </a:r>
            <a:r>
              <a:rPr lang="en-US" altLang="zh-CN" sz="24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7.4</a:t>
            </a:r>
            <a:r>
              <a:rPr lang="zh-CN" altLang="en-US" sz="24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万</a:t>
            </a:r>
            <a:r>
              <a:rPr lang="zh-CN" altLang="en-US" sz="2400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吨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。牛奶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产量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95.1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万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吨，禽蛋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产量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89.1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万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吨，水产品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产量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5.2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万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吨。</a:t>
            </a:r>
            <a:endParaRPr lang="en-US" altLang="zh-CN" sz="2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年末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生猪存栏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449.7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万头，生猪出栏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748.9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万头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en-US" altLang="zh-CN" sz="2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97088" y="6309320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山西省</a:t>
            </a:r>
            <a:r>
              <a:rPr lang="en-US" altLang="zh-CN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2016</a:t>
            </a:r>
            <a:r>
              <a:rPr lang="zh-CN" altLang="en-US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年国民经济和社会发展统计公报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本省大型猪企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山西新大象（怀仁、闻喜、岚县、兴县等地）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昔阳大寨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武乡鑫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四海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中阳厚通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永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济长荣天兆</a:t>
            </a: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平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遥晋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润</a:t>
            </a:r>
            <a:endParaRPr lang="en-US" altLang="zh-CN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p"/>
            </a:pP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p"/>
            </a:pPr>
            <a:endParaRPr lang="en-US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落户山西的大型</a:t>
            </a:r>
            <a:r>
              <a:rPr lang="zh-CN" altLang="en-US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猪企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Autofit/>
          </a:bodyPr>
          <a:lstStyle/>
          <a:p>
            <a:pPr>
              <a:lnSpc>
                <a:spcPts val="3400"/>
              </a:lnSpc>
              <a:buFont typeface="Wingdings" panose="05000000000000000000" pitchFamily="2" charset="2"/>
              <a:buChar char="p"/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顺鑫（阳高，两个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2500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头）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雨润（寿阳、灵丘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等，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1200+600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p"/>
            </a:pPr>
            <a:r>
              <a:rPr lang="zh-CN" altLang="en-US" sz="2400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正</a:t>
            </a:r>
            <a:r>
              <a:rPr lang="zh-CN" altLang="en-US" sz="24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邦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（陵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川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,1200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p"/>
            </a:pPr>
            <a:r>
              <a:rPr lang="zh-CN" altLang="en-US" sz="24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温氏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芮城，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2014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天兆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（合资，永济长荣、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泽州，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2015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宝迪（阳曲，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2015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p"/>
            </a:pPr>
            <a:r>
              <a:rPr lang="zh-CN" altLang="en-US" sz="24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牧</a:t>
            </a:r>
            <a:r>
              <a:rPr lang="zh-CN" altLang="en-US" sz="2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原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（闻喜、万荣、新绛、代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县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2016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p"/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天邦（寿阳，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2017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p"/>
            </a:pPr>
            <a:r>
              <a:rPr lang="zh-CN" altLang="en-US" sz="2400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正大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（阳高，年出栏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100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万头，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2017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大北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农（太谷，策划中）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山西猪业如何发展</a:t>
            </a:r>
            <a:endParaRPr lang="zh-CN" altLang="en-US" sz="36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 bwMode="auto">
          <a:xfrm>
            <a:off x="5004048" y="1268760"/>
            <a:ext cx="32958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16632"/>
            <a:ext cx="2066920" cy="1756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D:\用户目录\Documents\Tencent Files\3162046553\FileRecv\MobileFile\mmexport1502197080468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543" y="1873301"/>
            <a:ext cx="3527778" cy="477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环境承载力</a:t>
            </a:r>
            <a:r>
              <a:rPr lang="en-US" altLang="zh-CN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-</a:t>
            </a:r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土地承载力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Autofit/>
          </a:bodyPr>
          <a:lstStyle/>
          <a:p>
            <a:pPr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国家土地规划（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2006-2020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）确定的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2020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年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山西土地保有</a:t>
            </a:r>
            <a:r>
              <a:rPr lang="zh-CN" altLang="en-US" sz="24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量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耕地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5757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万亩（基本农田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4889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万亩）、园地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675.6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万亩、林地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8703.6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万亩、草地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609.75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万亩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畜禽粪便可用土地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7042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万亩（耕地、园地、草地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），林地仅放牧牛羊粪便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400" dirty="0" smtClean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按每亩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头肉猪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折合饲养猪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1173.67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万头～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2347.35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万头。</a:t>
            </a:r>
            <a:endParaRPr lang="en-US" altLang="zh-CN" sz="2400" dirty="0" smtClean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按照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75%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可利用率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计算，可以饲养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1565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3129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万头。</a:t>
            </a:r>
            <a:endParaRPr lang="en-US" altLang="zh-CN" sz="2400" dirty="0" smtClean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目前年饲养生猪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783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万头、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122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万头大牲畜、羊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1000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万只，蛋鸡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1.2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亿只、肉鸡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1.9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亿只，折合肉猪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1669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万头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（折合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100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头猪等于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头奶牛、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30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头肉牛、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250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只羊、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2500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只家禽）。</a:t>
            </a:r>
            <a:endParaRPr lang="en-US" altLang="zh-CN" sz="2400" dirty="0" smtClean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已经超出农牧结合的底线</a:t>
            </a:r>
            <a:r>
              <a:rPr lang="zh-CN" altLang="en-US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400" dirty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适度发展区的理解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933219" y="1600200"/>
            <a:ext cx="5277562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3616</Words>
  <Application>WPS 演示</Application>
  <PresentationFormat>全屏显示(4:3)</PresentationFormat>
  <Paragraphs>699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Arial</vt:lpstr>
      <vt:lpstr>宋体</vt:lpstr>
      <vt:lpstr>Wingdings</vt:lpstr>
      <vt:lpstr>Wingdings 2</vt:lpstr>
      <vt:lpstr>Arial</vt:lpstr>
      <vt:lpstr>华文中宋</vt:lpstr>
      <vt:lpstr>Times New Roman</vt:lpstr>
      <vt:lpstr>Franklin Gothic Book</vt:lpstr>
      <vt:lpstr>微软雅黑</vt:lpstr>
      <vt:lpstr>Arial Unicode MS</vt:lpstr>
      <vt:lpstr>Franklin Gothic Medium</vt:lpstr>
      <vt:lpstr>黑体</vt:lpstr>
      <vt:lpstr>Calibri</vt:lpstr>
      <vt:lpstr>暗香扑面</vt:lpstr>
      <vt:lpstr>猪业转型发展中的 山西猪业发展思考</vt:lpstr>
      <vt:lpstr>山西概况</vt:lpstr>
      <vt:lpstr>山西概况</vt:lpstr>
      <vt:lpstr>山西概况</vt:lpstr>
      <vt:lpstr>本省大型猪企</vt:lpstr>
      <vt:lpstr>落户山西的大型猪企</vt:lpstr>
      <vt:lpstr>山西猪业如何发展</vt:lpstr>
      <vt:lpstr>环境承载力-土地承载力</vt:lpstr>
      <vt:lpstr>适度发展区的理解</vt:lpstr>
      <vt:lpstr>2011年环境承载力分布</vt:lpstr>
      <vt:lpstr>资源保障力——玉米</vt:lpstr>
      <vt:lpstr>资源保障力——玉米</vt:lpstr>
      <vt:lpstr>2011玉米承载力</vt:lpstr>
      <vt:lpstr>山西发展生猪尚有一定空间</vt:lpstr>
      <vt:lpstr>山西养猪模式</vt:lpstr>
      <vt:lpstr>提升全要素生产率</vt:lpstr>
      <vt:lpstr>提升全要素生产率</vt:lpstr>
      <vt:lpstr>实现路径——科学发展</vt:lpstr>
      <vt:lpstr>实现路径——绿色发展</vt:lpstr>
      <vt:lpstr>实现路径——开放发展</vt:lpstr>
      <vt:lpstr>实现路径——创新发展</vt:lpstr>
      <vt:lpstr>风光过去就是泪水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转型中的山西猪业</dc:title>
  <dc:creator>Administrator</dc:creator>
  <cp:lastModifiedBy>admin</cp:lastModifiedBy>
  <cp:revision>97</cp:revision>
  <dcterms:created xsi:type="dcterms:W3CDTF">2017-08-06T00:14:00Z</dcterms:created>
  <dcterms:modified xsi:type="dcterms:W3CDTF">2017-09-15T09:50:26Z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